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57" r:id="rId3"/>
    <p:sldId id="258" r:id="rId4"/>
    <p:sldId id="259" r:id="rId5"/>
    <p:sldId id="260" r:id="rId6"/>
    <p:sldId id="261" r:id="rId7"/>
    <p:sldId id="293" r:id="rId8"/>
    <p:sldId id="294" r:id="rId9"/>
    <p:sldId id="295" r:id="rId10"/>
    <p:sldId id="296" r:id="rId11"/>
    <p:sldId id="297" r:id="rId12"/>
    <p:sldId id="298" r:id="rId13"/>
    <p:sldId id="299" r:id="rId14"/>
    <p:sldId id="300" r:id="rId15"/>
    <p:sldId id="301" r:id="rId16"/>
    <p:sldId id="262" r:id="rId17"/>
    <p:sldId id="289" r:id="rId18"/>
    <p:sldId id="263" r:id="rId19"/>
    <p:sldId id="264" r:id="rId20"/>
    <p:sldId id="265" r:id="rId21"/>
    <p:sldId id="277" r:id="rId22"/>
    <p:sldId id="266" r:id="rId23"/>
    <p:sldId id="267" r:id="rId24"/>
    <p:sldId id="281" r:id="rId25"/>
    <p:sldId id="268" r:id="rId26"/>
    <p:sldId id="279" r:id="rId27"/>
    <p:sldId id="280" r:id="rId28"/>
    <p:sldId id="589" r:id="rId29"/>
    <p:sldId id="278" r:id="rId30"/>
    <p:sldId id="269" r:id="rId31"/>
    <p:sldId id="270" r:id="rId32"/>
    <p:sldId id="271" r:id="rId33"/>
    <p:sldId id="272" r:id="rId34"/>
    <p:sldId id="290" r:id="rId35"/>
    <p:sldId id="273" r:id="rId36"/>
    <p:sldId id="274" r:id="rId37"/>
    <p:sldId id="275" r:id="rId38"/>
    <p:sldId id="283" r:id="rId39"/>
    <p:sldId id="284" r:id="rId40"/>
    <p:sldId id="291" r:id="rId41"/>
    <p:sldId id="288" r:id="rId42"/>
    <p:sldId id="588" r:id="rId43"/>
    <p:sldId id="577" r:id="rId44"/>
    <p:sldId id="578" r:id="rId45"/>
    <p:sldId id="579" r:id="rId46"/>
    <p:sldId id="580" r:id="rId47"/>
    <p:sldId id="581" r:id="rId48"/>
    <p:sldId id="583" r:id="rId49"/>
    <p:sldId id="584" r:id="rId50"/>
    <p:sldId id="585" r:id="rId51"/>
    <p:sldId id="587" r:id="rId52"/>
    <p:sldId id="292" r:id="rId53"/>
    <p:sldId id="285" r:id="rId54"/>
    <p:sldId id="286" r:id="rId55"/>
    <p:sldId id="590" r:id="rId56"/>
    <p:sldId id="287" r:id="rId57"/>
    <p:sldId id="312" r:id="rId58"/>
    <p:sldId id="302" r:id="rId59"/>
    <p:sldId id="303" r:id="rId60"/>
    <p:sldId id="304" r:id="rId61"/>
    <p:sldId id="305" r:id="rId62"/>
    <p:sldId id="306" r:id="rId63"/>
    <p:sldId id="307" r:id="rId64"/>
    <p:sldId id="308" r:id="rId65"/>
    <p:sldId id="309" r:id="rId66"/>
    <p:sldId id="310" r:id="rId67"/>
    <p:sldId id="311"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93"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B01453-6935-414A-8FC1-81C9C9C96AD9}" type="datetimeFigureOut">
              <a:rPr lang="de-DE" smtClean="0"/>
              <a:t>29.04.2022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EA0B0-3876-4C68-8875-73FD14A52782}" type="slidenum">
              <a:rPr lang="de-DE" smtClean="0"/>
              <a:t>‹Nr.›</a:t>
            </a:fld>
            <a:endParaRPr lang="de-DE"/>
          </a:p>
        </p:txBody>
      </p:sp>
    </p:spTree>
    <p:extLst>
      <p:ext uri="{BB962C8B-B14F-4D97-AF65-F5344CB8AC3E}">
        <p14:creationId xmlns:p14="http://schemas.microsoft.com/office/powerpoint/2010/main" val="327614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7.2.1.2</a:t>
            </a:r>
            <a:r>
              <a:rPr lang="en-US" baseline="0" dirty="0"/>
              <a:t> </a:t>
            </a:r>
            <a:r>
              <a:rPr lang="en-US" sz="1200" b="0" i="0" kern="1200" dirty="0">
                <a:solidFill>
                  <a:schemeClr val="tx1"/>
                </a:solidFill>
                <a:effectLst/>
                <a:latin typeface="+mn-lt"/>
                <a:ea typeface="+mn-ea"/>
                <a:cs typeface="+mn-cs"/>
              </a:rPr>
              <a:t>IPv4 and IPv6 Coexistence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72CD79-D36A-4E01-AE1C-064887FE954D}" type="slidenum">
              <a:rPr lang="en-US" smtClean="0"/>
              <a:t>43</a:t>
            </a:fld>
            <a:endParaRPr lang="en-US" dirty="0"/>
          </a:p>
        </p:txBody>
      </p:sp>
    </p:spTree>
    <p:extLst>
      <p:ext uri="{BB962C8B-B14F-4D97-AF65-F5344CB8AC3E}">
        <p14:creationId xmlns:p14="http://schemas.microsoft.com/office/powerpoint/2010/main" val="1568504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7.2.1.2</a:t>
            </a:r>
            <a:r>
              <a:rPr lang="en-US" baseline="0" dirty="0"/>
              <a:t> </a:t>
            </a:r>
            <a:r>
              <a:rPr lang="en-US" sz="1200" b="0" i="0" kern="1200" dirty="0">
                <a:solidFill>
                  <a:schemeClr val="tx1"/>
                </a:solidFill>
                <a:effectLst/>
                <a:latin typeface="+mn-lt"/>
                <a:ea typeface="+mn-ea"/>
                <a:cs typeface="+mn-cs"/>
              </a:rPr>
              <a:t>IPv4 and IPv6 Coexistence (Cont.)</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72CD79-D36A-4E01-AE1C-064887FE954D}" type="slidenum">
              <a:rPr lang="en-US" smtClean="0"/>
              <a:t>44</a:t>
            </a:fld>
            <a:endParaRPr lang="en-US" dirty="0"/>
          </a:p>
        </p:txBody>
      </p:sp>
    </p:spTree>
    <p:extLst>
      <p:ext uri="{BB962C8B-B14F-4D97-AF65-F5344CB8AC3E}">
        <p14:creationId xmlns:p14="http://schemas.microsoft.com/office/powerpoint/2010/main" val="1164532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7.2.1.2</a:t>
            </a:r>
            <a:r>
              <a:rPr lang="en-US" baseline="0" dirty="0"/>
              <a:t> </a:t>
            </a:r>
            <a:r>
              <a:rPr lang="en-US" sz="1200" b="0" i="0" kern="1200" dirty="0">
                <a:solidFill>
                  <a:schemeClr val="tx1"/>
                </a:solidFill>
                <a:effectLst/>
                <a:latin typeface="+mn-lt"/>
                <a:ea typeface="+mn-ea"/>
                <a:cs typeface="+mn-cs"/>
              </a:rPr>
              <a:t>IPv4 and IPv6 Coexistence (Cont.)</a:t>
            </a:r>
          </a:p>
          <a:p>
            <a:r>
              <a:rPr lang="en-US" sz="1200" b="0" i="0" kern="1200" dirty="0">
                <a:solidFill>
                  <a:schemeClr val="tx1"/>
                </a:solidFill>
                <a:effectLst/>
                <a:latin typeface="+mn-lt"/>
                <a:ea typeface="+mn-ea"/>
                <a:cs typeface="+mn-cs"/>
              </a:rPr>
              <a:t>7.2.1.3 Activity - IPv4 Issues and Solutions</a:t>
            </a:r>
          </a:p>
        </p:txBody>
      </p:sp>
      <p:sp>
        <p:nvSpPr>
          <p:cNvPr id="4" name="Slide Number Placeholder 3"/>
          <p:cNvSpPr>
            <a:spLocks noGrp="1"/>
          </p:cNvSpPr>
          <p:nvPr>
            <p:ph type="sldNum" sz="quarter" idx="10"/>
          </p:nvPr>
        </p:nvSpPr>
        <p:spPr/>
        <p:txBody>
          <a:bodyPr/>
          <a:lstStyle/>
          <a:p>
            <a:fld id="{AC72CD79-D36A-4E01-AE1C-064887FE954D}" type="slidenum">
              <a:rPr lang="en-US" smtClean="0"/>
              <a:t>45</a:t>
            </a:fld>
            <a:endParaRPr lang="en-US" dirty="0"/>
          </a:p>
        </p:txBody>
      </p:sp>
    </p:spTree>
    <p:extLst>
      <p:ext uri="{BB962C8B-B14F-4D97-AF65-F5344CB8AC3E}">
        <p14:creationId xmlns:p14="http://schemas.microsoft.com/office/powerpoint/2010/main" val="1962139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7.2.2.1 </a:t>
            </a:r>
            <a:r>
              <a:rPr lang="en-US" sz="1200" b="0" i="0" kern="1200" dirty="0">
                <a:solidFill>
                  <a:schemeClr val="tx1"/>
                </a:solidFill>
                <a:effectLst/>
                <a:latin typeface="+mn-lt"/>
                <a:ea typeface="+mn-ea"/>
                <a:cs typeface="+mn-cs"/>
              </a:rPr>
              <a:t>IPv6 Address Representation</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72CD79-D36A-4E01-AE1C-064887FE954D}" type="slidenum">
              <a:rPr lang="en-US" smtClean="0"/>
              <a:t>46</a:t>
            </a:fld>
            <a:endParaRPr lang="en-US" dirty="0"/>
          </a:p>
        </p:txBody>
      </p:sp>
    </p:spTree>
    <p:extLst>
      <p:ext uri="{BB962C8B-B14F-4D97-AF65-F5344CB8AC3E}">
        <p14:creationId xmlns:p14="http://schemas.microsoft.com/office/powerpoint/2010/main" val="1587046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7.2.2.1 </a:t>
            </a:r>
            <a:r>
              <a:rPr lang="en-US" sz="1200" b="0" i="0" kern="1200" dirty="0">
                <a:solidFill>
                  <a:schemeClr val="tx1"/>
                </a:solidFill>
                <a:effectLst/>
                <a:latin typeface="+mn-lt"/>
                <a:ea typeface="+mn-ea"/>
                <a:cs typeface="+mn-cs"/>
              </a:rPr>
              <a:t>IPv6 Address Representation (Cont.)</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72CD79-D36A-4E01-AE1C-064887FE954D}" type="slidenum">
              <a:rPr lang="en-US" smtClean="0"/>
              <a:t>47</a:t>
            </a:fld>
            <a:endParaRPr lang="en-US" dirty="0"/>
          </a:p>
        </p:txBody>
      </p:sp>
    </p:spTree>
    <p:extLst>
      <p:ext uri="{BB962C8B-B14F-4D97-AF65-F5344CB8AC3E}">
        <p14:creationId xmlns:p14="http://schemas.microsoft.com/office/powerpoint/2010/main" val="1381230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7.2.2.2 </a:t>
            </a:r>
            <a:r>
              <a:rPr lang="en-US" sz="1200" b="0" i="0" kern="1200" dirty="0">
                <a:solidFill>
                  <a:schemeClr val="tx1"/>
                </a:solidFill>
                <a:effectLst/>
                <a:latin typeface="+mn-lt"/>
                <a:ea typeface="+mn-ea"/>
                <a:cs typeface="+mn-cs"/>
              </a:rPr>
              <a:t>Rule 1 – Omit Leading 0’s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72CD79-D36A-4E01-AE1C-064887FE954D}" type="slidenum">
              <a:rPr lang="en-US" smtClean="0"/>
              <a:t>48</a:t>
            </a:fld>
            <a:endParaRPr lang="en-US" dirty="0"/>
          </a:p>
        </p:txBody>
      </p:sp>
    </p:spTree>
    <p:extLst>
      <p:ext uri="{BB962C8B-B14F-4D97-AF65-F5344CB8AC3E}">
        <p14:creationId xmlns:p14="http://schemas.microsoft.com/office/powerpoint/2010/main" val="754183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7.2.2.3 </a:t>
            </a:r>
            <a:r>
              <a:rPr lang="en-US" sz="1200" b="0" i="0" kern="1200" dirty="0">
                <a:solidFill>
                  <a:schemeClr val="tx1"/>
                </a:solidFill>
                <a:effectLst/>
                <a:latin typeface="+mn-lt"/>
                <a:ea typeface="+mn-ea"/>
                <a:cs typeface="+mn-cs"/>
              </a:rPr>
              <a:t>Rule 2 – Omit All 0 Segments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72CD79-D36A-4E01-AE1C-064887FE954D}" type="slidenum">
              <a:rPr lang="en-US" smtClean="0"/>
              <a:t>49</a:t>
            </a:fld>
            <a:endParaRPr lang="en-US" dirty="0"/>
          </a:p>
        </p:txBody>
      </p:sp>
    </p:spTree>
    <p:extLst>
      <p:ext uri="{BB962C8B-B14F-4D97-AF65-F5344CB8AC3E}">
        <p14:creationId xmlns:p14="http://schemas.microsoft.com/office/powerpoint/2010/main" val="3663327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7.2.2.3 </a:t>
            </a:r>
            <a:r>
              <a:rPr lang="en-US" sz="1200" b="0" i="0" kern="1200" dirty="0">
                <a:solidFill>
                  <a:schemeClr val="tx1"/>
                </a:solidFill>
                <a:effectLst/>
                <a:latin typeface="+mn-lt"/>
                <a:ea typeface="+mn-ea"/>
                <a:cs typeface="+mn-cs"/>
              </a:rPr>
              <a:t>Rule 2 – Omit All 0 Segments (Cont.)</a:t>
            </a:r>
          </a:p>
          <a:p>
            <a:r>
              <a:rPr lang="en-US" sz="1200" b="0" i="0" kern="1200" dirty="0">
                <a:solidFill>
                  <a:schemeClr val="tx1"/>
                </a:solidFill>
                <a:effectLst/>
                <a:latin typeface="+mn-lt"/>
                <a:ea typeface="+mn-ea"/>
                <a:cs typeface="+mn-cs"/>
              </a:rPr>
              <a:t>7.2.2.4 Activity – Practicing</a:t>
            </a:r>
            <a:r>
              <a:rPr lang="en-US" sz="1200" b="0" i="0" kern="1200" baseline="0" dirty="0">
                <a:solidFill>
                  <a:schemeClr val="tx1"/>
                </a:solidFill>
                <a:effectLst/>
                <a:latin typeface="+mn-lt"/>
                <a:ea typeface="+mn-ea"/>
                <a:cs typeface="+mn-cs"/>
              </a:rPr>
              <a:t> IPv6 Address Representations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72CD79-D36A-4E01-AE1C-064887FE954D}" type="slidenum">
              <a:rPr lang="en-US" smtClean="0"/>
              <a:t>50</a:t>
            </a:fld>
            <a:endParaRPr lang="en-US" dirty="0"/>
          </a:p>
        </p:txBody>
      </p:sp>
    </p:spTree>
    <p:extLst>
      <p:ext uri="{BB962C8B-B14F-4D97-AF65-F5344CB8AC3E}">
        <p14:creationId xmlns:p14="http://schemas.microsoft.com/office/powerpoint/2010/main" val="723465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7.2.3.2 </a:t>
            </a:r>
            <a:r>
              <a:rPr lang="en-US" sz="1200" b="0" i="0" kern="1200" dirty="0">
                <a:solidFill>
                  <a:schemeClr val="tx1"/>
                </a:solidFill>
                <a:effectLst/>
                <a:latin typeface="+mn-lt"/>
                <a:ea typeface="+mn-ea"/>
                <a:cs typeface="+mn-cs"/>
              </a:rPr>
              <a:t>IPv6 Prefix Length</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72CD79-D36A-4E01-AE1C-064887FE954D}" type="slidenum">
              <a:rPr lang="en-US" smtClean="0"/>
              <a:t>51</a:t>
            </a:fld>
            <a:endParaRPr lang="en-US" dirty="0"/>
          </a:p>
        </p:txBody>
      </p:sp>
    </p:spTree>
    <p:extLst>
      <p:ext uri="{BB962C8B-B14F-4D97-AF65-F5344CB8AC3E}">
        <p14:creationId xmlns:p14="http://schemas.microsoft.com/office/powerpoint/2010/main" val="3304661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4" name="Datumsplatzhalter 3"/>
          <p:cNvSpPr>
            <a:spLocks noGrp="1"/>
          </p:cNvSpPr>
          <p:nvPr>
            <p:ph type="dt" sz="half" idx="10"/>
          </p:nvPr>
        </p:nvSpPr>
        <p:spPr/>
        <p:txBody>
          <a:bodyPr/>
          <a:lstStyle/>
          <a:p>
            <a:r>
              <a:rPr lang="de-DE"/>
              <a:t>2/2022</a:t>
            </a:r>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3243AA2C-4890-41A5-BFED-57596534B006}" type="slidenum">
              <a:rPr lang="en-US" smtClean="0"/>
              <a:t>‹Nr.›</a:t>
            </a:fld>
            <a:endParaRPr lang="en-US"/>
          </a:p>
        </p:txBody>
      </p:sp>
    </p:spTree>
    <p:extLst>
      <p:ext uri="{BB962C8B-B14F-4D97-AF65-F5344CB8AC3E}">
        <p14:creationId xmlns:p14="http://schemas.microsoft.com/office/powerpoint/2010/main" val="2086941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r>
              <a:rPr lang="de-DE"/>
              <a:t>2/2022</a:t>
            </a:r>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3243AA2C-4890-41A5-BFED-57596534B006}" type="slidenum">
              <a:rPr lang="en-US" smtClean="0"/>
              <a:t>‹Nr.›</a:t>
            </a:fld>
            <a:endParaRPr lang="en-US"/>
          </a:p>
        </p:txBody>
      </p:sp>
    </p:spTree>
    <p:extLst>
      <p:ext uri="{BB962C8B-B14F-4D97-AF65-F5344CB8AC3E}">
        <p14:creationId xmlns:p14="http://schemas.microsoft.com/office/powerpoint/2010/main" val="1656660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r>
              <a:rPr lang="de-DE"/>
              <a:t>2/2022</a:t>
            </a:r>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3243AA2C-4890-41A5-BFED-57596534B006}" type="slidenum">
              <a:rPr lang="en-US" smtClean="0"/>
              <a:t>‹Nr.›</a:t>
            </a:fld>
            <a:endParaRPr lang="en-US"/>
          </a:p>
        </p:txBody>
      </p:sp>
    </p:spTree>
    <p:extLst>
      <p:ext uri="{BB962C8B-B14F-4D97-AF65-F5344CB8AC3E}">
        <p14:creationId xmlns:p14="http://schemas.microsoft.com/office/powerpoint/2010/main" val="2352162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270" y="432215"/>
            <a:ext cx="11451815" cy="838200"/>
          </a:xfrm>
        </p:spPr>
        <p:txBody>
          <a:bodyPr/>
          <a:lstStyle>
            <a:lvl1pPr>
              <a:defRPr/>
            </a:lvl1pPr>
          </a:lstStyle>
          <a:p>
            <a:r>
              <a:rPr lang="en-US" dirty="0"/>
              <a:t>Slide Title Goes Here</a:t>
            </a:r>
          </a:p>
        </p:txBody>
      </p:sp>
      <p:sp>
        <p:nvSpPr>
          <p:cNvPr id="4" name="Text Placeholder 3"/>
          <p:cNvSpPr>
            <a:spLocks noGrp="1"/>
          </p:cNvSpPr>
          <p:nvPr>
            <p:ph type="body" sz="quarter" idx="10" hasCustomPrompt="1"/>
          </p:nvPr>
        </p:nvSpPr>
        <p:spPr>
          <a:xfrm>
            <a:off x="304800" y="1344168"/>
            <a:ext cx="11436096" cy="4965192"/>
          </a:xfrm>
        </p:spPr>
        <p:txBody>
          <a:bodyPr vert="horz"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7875377"/>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55725830"/>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r>
              <a:rPr lang="de-DE"/>
              <a:t>2/2022</a:t>
            </a:r>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3243AA2C-4890-41A5-BFED-57596534B006}" type="slidenum">
              <a:rPr lang="en-US" smtClean="0"/>
              <a:t>‹Nr.›</a:t>
            </a:fld>
            <a:endParaRPr lang="en-US"/>
          </a:p>
        </p:txBody>
      </p:sp>
    </p:spTree>
    <p:extLst>
      <p:ext uri="{BB962C8B-B14F-4D97-AF65-F5344CB8AC3E}">
        <p14:creationId xmlns:p14="http://schemas.microsoft.com/office/powerpoint/2010/main" val="85348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r>
              <a:rPr lang="de-DE"/>
              <a:t>2/2022</a:t>
            </a:r>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3243AA2C-4890-41A5-BFED-57596534B006}" type="slidenum">
              <a:rPr lang="en-US" smtClean="0"/>
              <a:t>‹Nr.›</a:t>
            </a:fld>
            <a:endParaRPr lang="en-US"/>
          </a:p>
        </p:txBody>
      </p:sp>
    </p:spTree>
    <p:extLst>
      <p:ext uri="{BB962C8B-B14F-4D97-AF65-F5344CB8AC3E}">
        <p14:creationId xmlns:p14="http://schemas.microsoft.com/office/powerpoint/2010/main" val="309968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p:txBody>
          <a:bodyPr/>
          <a:lstStyle/>
          <a:p>
            <a:r>
              <a:rPr lang="de-DE"/>
              <a:t>2/2022</a:t>
            </a:r>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3243AA2C-4890-41A5-BFED-57596534B006}" type="slidenum">
              <a:rPr lang="en-US" smtClean="0"/>
              <a:t>‹Nr.›</a:t>
            </a:fld>
            <a:endParaRPr lang="en-US"/>
          </a:p>
        </p:txBody>
      </p:sp>
    </p:spTree>
    <p:extLst>
      <p:ext uri="{BB962C8B-B14F-4D97-AF65-F5344CB8AC3E}">
        <p14:creationId xmlns:p14="http://schemas.microsoft.com/office/powerpoint/2010/main" val="3673419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en-US"/>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p:txBody>
          <a:bodyPr/>
          <a:lstStyle/>
          <a:p>
            <a:r>
              <a:rPr lang="de-DE"/>
              <a:t>2/2022</a:t>
            </a:r>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3243AA2C-4890-41A5-BFED-57596534B006}" type="slidenum">
              <a:rPr lang="en-US" smtClean="0"/>
              <a:t>‹Nr.›</a:t>
            </a:fld>
            <a:endParaRPr lang="en-US"/>
          </a:p>
        </p:txBody>
      </p:sp>
    </p:spTree>
    <p:extLst>
      <p:ext uri="{BB962C8B-B14F-4D97-AF65-F5344CB8AC3E}">
        <p14:creationId xmlns:p14="http://schemas.microsoft.com/office/powerpoint/2010/main" val="174097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r>
              <a:rPr lang="de-DE"/>
              <a:t>2/2022</a:t>
            </a:r>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3243AA2C-4890-41A5-BFED-57596534B006}" type="slidenum">
              <a:rPr lang="en-US" smtClean="0"/>
              <a:t>‹Nr.›</a:t>
            </a:fld>
            <a:endParaRPr lang="en-US"/>
          </a:p>
        </p:txBody>
      </p:sp>
    </p:spTree>
    <p:extLst>
      <p:ext uri="{BB962C8B-B14F-4D97-AF65-F5344CB8AC3E}">
        <p14:creationId xmlns:p14="http://schemas.microsoft.com/office/powerpoint/2010/main" val="117657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2/2022</a:t>
            </a:r>
            <a:endParaRPr lang="en-US"/>
          </a:p>
        </p:txBody>
      </p:sp>
      <p:sp>
        <p:nvSpPr>
          <p:cNvPr id="3" name="Fußzeilenplatzhalter 2"/>
          <p:cNvSpPr>
            <a:spLocks noGrp="1"/>
          </p:cNvSpPr>
          <p:nvPr>
            <p:ph type="ftr" sz="quarter" idx="11"/>
          </p:nvPr>
        </p:nvSpPr>
        <p:spPr/>
        <p:txBody>
          <a:bodyPr/>
          <a:lstStyle/>
          <a:p>
            <a:endParaRPr lang="en-US"/>
          </a:p>
        </p:txBody>
      </p:sp>
      <p:sp>
        <p:nvSpPr>
          <p:cNvPr id="4" name="Foliennummernplatzhalter 3"/>
          <p:cNvSpPr>
            <a:spLocks noGrp="1"/>
          </p:cNvSpPr>
          <p:nvPr>
            <p:ph type="sldNum" sz="quarter" idx="12"/>
          </p:nvPr>
        </p:nvSpPr>
        <p:spPr/>
        <p:txBody>
          <a:bodyPr/>
          <a:lstStyle/>
          <a:p>
            <a:fld id="{3243AA2C-4890-41A5-BFED-57596534B006}" type="slidenum">
              <a:rPr lang="en-US" smtClean="0"/>
              <a:t>‹Nr.›</a:t>
            </a:fld>
            <a:endParaRPr lang="en-US"/>
          </a:p>
        </p:txBody>
      </p:sp>
    </p:spTree>
    <p:extLst>
      <p:ext uri="{BB962C8B-B14F-4D97-AF65-F5344CB8AC3E}">
        <p14:creationId xmlns:p14="http://schemas.microsoft.com/office/powerpoint/2010/main" val="3226392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r>
              <a:rPr lang="de-DE"/>
              <a:t>2/2022</a:t>
            </a:r>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3243AA2C-4890-41A5-BFED-57596534B006}" type="slidenum">
              <a:rPr lang="en-US" smtClean="0"/>
              <a:t>‹Nr.›</a:t>
            </a:fld>
            <a:endParaRPr lang="en-US"/>
          </a:p>
        </p:txBody>
      </p:sp>
    </p:spTree>
    <p:extLst>
      <p:ext uri="{BB962C8B-B14F-4D97-AF65-F5344CB8AC3E}">
        <p14:creationId xmlns:p14="http://schemas.microsoft.com/office/powerpoint/2010/main" val="782978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r>
              <a:rPr lang="de-DE"/>
              <a:t>2/2022</a:t>
            </a:r>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3243AA2C-4890-41A5-BFED-57596534B006}" type="slidenum">
              <a:rPr lang="en-US" smtClean="0"/>
              <a:t>‹Nr.›</a:t>
            </a:fld>
            <a:endParaRPr lang="en-US"/>
          </a:p>
        </p:txBody>
      </p:sp>
    </p:spTree>
    <p:extLst>
      <p:ext uri="{BB962C8B-B14F-4D97-AF65-F5344CB8AC3E}">
        <p14:creationId xmlns:p14="http://schemas.microsoft.com/office/powerpoint/2010/main" val="1163049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646113"/>
            <a:ext cx="10515600" cy="1044575"/>
          </a:xfrm>
          <a:prstGeom prst="rect">
            <a:avLst/>
          </a:prstGeom>
        </p:spPr>
        <p:txBody>
          <a:bodyPr vert="horz" lIns="91440" tIns="45720" rIns="91440" bIns="45720" rtlCol="0" anchor="ctr">
            <a:normAutofit/>
          </a:bodyPr>
          <a:lstStyle/>
          <a:p>
            <a:r>
              <a:rPr lang="de-DE"/>
              <a:t>Titelmasterformat durch Klicken bearbeiten</a:t>
            </a:r>
            <a:endParaRPr lang="en-US"/>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2/2022</a:t>
            </a:r>
            <a:endParaRPr lang="en-US"/>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3AA2C-4890-41A5-BFED-57596534B006}" type="slidenum">
              <a:rPr lang="en-US" smtClean="0"/>
              <a:t>‹Nr.›</a:t>
            </a:fld>
            <a:endParaRPr lang="en-US"/>
          </a:p>
        </p:txBody>
      </p:sp>
      <p:pic>
        <p:nvPicPr>
          <p:cNvPr id="7" name="Grafik 4"/>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028384" y="115888"/>
            <a:ext cx="721916" cy="37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5"/>
          <p:cNvSpPr txBox="1">
            <a:spLocks noChangeArrowheads="1"/>
          </p:cNvSpPr>
          <p:nvPr userDrawn="1"/>
        </p:nvSpPr>
        <p:spPr bwMode="auto">
          <a:xfrm>
            <a:off x="457200" y="115888"/>
            <a:ext cx="40322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de-AT" altLang="de-DE" sz="1100" b="1" dirty="0">
                <a:solidFill>
                  <a:srgbClr val="C61932"/>
                </a:solidFill>
                <a:latin typeface="Arial" panose="020B0604020202020204" pitchFamily="34" charset="0"/>
              </a:rPr>
              <a:t>Stark. Selbstbewusst. Kompetent.</a:t>
            </a:r>
          </a:p>
        </p:txBody>
      </p:sp>
      <p:pic>
        <p:nvPicPr>
          <p:cNvPr id="9" name="Grafik 6"/>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62463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47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hf sldNum="0" hd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xabay.com/de/netz-netzwerk-punkte-linien-1966054/"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ebsniffer.cc/"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kinsta.com/de/blog/http-statuscodes/#was-sind-httpstatuscodes"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tinohempel.de/info/info/netze/osi.htm" TargetMode="External"/><Relationship Id="rId2" Type="http://schemas.openxmlformats.org/officeDocument/2006/relationships/hyperlink" Target="http://www.youtube.com/watch?v=fiMswfo45DQ"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wikipedia.org/wiki/OSI-Modell"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openbook.galileocomputing.de/kit/itkomp12000.ht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rvs.uni-bielefeld.de/~heiko/tcpip/tcpip_html_alt/kap_1_3.html"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de.wikipedia.org/wiki/Internet_Protocol"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irtschaftsinformatik-bkal.wikispaces.com/LAN,+WLAN,+WAN"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tinyurl.com/7wtlvfv"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vol.a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7_LPdttKXPc"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tinyurl.com/q2b2pox"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thewindowsclub.com/change-mac-address-in-windows" TargetMode="External"/><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hyperlink" Target="http://www.nexxtsolutions.com/co/sirius-100-tarjeta-pci-para-ethernet-de-alta-velocidad" TargetMode="Externa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netgear.de/business/products/switches/unmanaged/?cid=wmt_netgear_organic" TargetMode="External"/><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hyperlink" Target="https://networklessons.com/switching/how-does-a-switch-learn-mac-addresses/" TargetMode="Externa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hyperlink" Target="https://de.wikipedia.org/wiki/Router" TargetMode="External"/><Relationship Id="rId7" Type="http://schemas.openxmlformats.org/officeDocument/2006/relationships/hyperlink" Target="http://www.printertechs.com/other-instructions/network-printing-tutorial/150-how-ip-gateway-work"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hyperlink" Target="http://www.cisco.com/c/en/us/support/routers/2801-integrated-services-router-isr/model.html" TargetMode="Externa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hyperlink" Target="http://www.ipv6-akademie.de/einfuhrung-in-die-ipv6-adressen/"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www.filmsupport.at/WIFI/kit/itkomp13002.htm"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jodies.de/ipcalc" TargetMode="External"/><Relationship Id="rId2" Type="http://schemas.openxmlformats.org/officeDocument/2006/relationships/hyperlink" Target="http://www.heise.de/netze/tools/netzwerkrechner/" TargetMode="External"/><Relationship Id="rId1" Type="http://schemas.openxmlformats.org/officeDocument/2006/relationships/slideLayout" Target="../slideLayouts/slideLayout2.xml"/><Relationship Id="rId5" Type="http://schemas.openxmlformats.org/officeDocument/2006/relationships/hyperlink" Target="http://de.wikipedia.org/wiki/Classless_Inter-Domain_Routing" TargetMode="Externa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rfc-editor.or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e.wikipedia.org/wiki/Private_IP-Adresse"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itslot.de/2013/06/ipv4-netzwerkadresse-berechnen.html" TargetMode="External"/><Relationship Id="rId2" Type="http://schemas.openxmlformats.org/officeDocument/2006/relationships/hyperlink" Target="http://www.heise.de/netze/tools/netzwerkrechner/"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hyperlink" Target="https://causa-finita.com/vpn-gefahren-ipv6-und-dns-leaks/"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3.tmp"/><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56.tmp"/><Relationship Id="rId4" Type="http://schemas.openxmlformats.org/officeDocument/2006/relationships/image" Target="../media/image55.tmp"/></Relationships>
</file>

<file path=ppt/slides/_rels/slide49.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58.tmp"/></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3_EHaM3tr98"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60.tmp"/></Relationships>
</file>

<file path=ppt/slides/_rels/slide51.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hyperlink" Target="http://blog.mygreatname.com/udp-some-well-known-computer-port-number/" TargetMode="External"/><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hyperlink" Target="https://www.youtube.com/watch?v=aQoFR6m1yOM" TargetMode="Externa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tcp-ip-info.de/TschiTschi/ip_masquerading.htm" TargetMode="External"/><Relationship Id="rId1" Type="http://schemas.openxmlformats.org/officeDocument/2006/relationships/slideLayout" Target="../slideLayouts/slideLayout2.xml"/><Relationship Id="rId4" Type="http://schemas.openxmlformats.org/officeDocument/2006/relationships/hyperlink" Target="http://www.tcp-ip-info.de/tcp_ip_und_internet/ip_masquerading.htm"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ruffle.rs/demo/" TargetMode="External"/><Relationship Id="rId2" Type="http://schemas.openxmlformats.org/officeDocument/2006/relationships/hyperlink" Target="http://kohnlehome.de/netz/Masquerading.swf" TargetMode="Externa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hyperlink" Target="https://2ip.io/" TargetMode="External"/><Relationship Id="rId2" Type="http://schemas.openxmlformats.org/officeDocument/2006/relationships/hyperlink" Target="https://myopenports.com/" TargetMode="Externa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2" Type="http://schemas.openxmlformats.org/officeDocument/2006/relationships/hyperlink" Target="http://www.gaijin.at/ols.php"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de.wikipedia.org/wiki/Tim_Berners-Lee"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wordshalfheard.blogspot.co.at/2011/10/hyperlink.html" TargetMode="Externa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hyperlink" Target="http://de.wikipedia.org/wiki/Datagramm"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hyperlink" Target="http://www.elektronik-kompendium.de/sites/net/0812211.htm"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de.wikibooks.org/wiki/Linux-Praxisbuch:_Linux-Firewall_mit_IP-Table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lideplayer.de/user/651428/" TargetMode="External"/><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hyperlink" Target="http://slideplayer.de/slide/650378/"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tackoverflow.com/questions/14267923/reading-and-writing-tcp-header-options-in-java"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getshifting.com/wiki/networkbasics"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firewall.cx/networking-topics/ethernet/ethernet-frame-formats/201-ethernet-ii.html"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hypestat.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dnstools.ch/visual-traceroute.html"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1427654"/>
          </a:xfrm>
        </p:spPr>
        <p:txBody>
          <a:bodyPr>
            <a:normAutofit fontScale="90000"/>
          </a:bodyPr>
          <a:lstStyle/>
          <a:p>
            <a:r>
              <a:rPr lang="de-DE" dirty="0"/>
              <a:t>Grundlagen</a:t>
            </a:r>
            <a:br>
              <a:rPr lang="de-DE" dirty="0"/>
            </a:br>
            <a:r>
              <a:rPr lang="de-DE" dirty="0"/>
              <a:t>Computernetzwerke</a:t>
            </a:r>
            <a:endParaRPr lang="en-US" dirty="0"/>
          </a:p>
        </p:txBody>
      </p:sp>
      <p:sp>
        <p:nvSpPr>
          <p:cNvPr id="3" name="Untertitel 2"/>
          <p:cNvSpPr>
            <a:spLocks noGrp="1"/>
          </p:cNvSpPr>
          <p:nvPr>
            <p:ph type="subTitle" idx="1"/>
          </p:nvPr>
        </p:nvSpPr>
        <p:spPr>
          <a:xfrm>
            <a:off x="266164" y="2377416"/>
            <a:ext cx="9144000" cy="480565"/>
          </a:xfrm>
        </p:spPr>
        <p:txBody>
          <a:bodyPr>
            <a:normAutofit/>
          </a:bodyPr>
          <a:lstStyle/>
          <a:p>
            <a:r>
              <a:rPr lang="de-DE" sz="1800" dirty="0"/>
              <a:t>DI (FH) Mario Wüschner MA </a:t>
            </a:r>
            <a:r>
              <a:rPr lang="de-DE" sz="1800" dirty="0" err="1"/>
              <a:t>MSc</a:t>
            </a:r>
            <a:endParaRPr lang="en-US" sz="1800" dirty="0"/>
          </a:p>
        </p:txBody>
      </p:sp>
      <p:pic>
        <p:nvPicPr>
          <p:cNvPr id="4" name="Picture 2" descr="Netz, Netzwerk, Punkte, Linien, Kontinente, Er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1274" y="3161049"/>
            <a:ext cx="4009622" cy="2673082"/>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5224529" y="5834131"/>
            <a:ext cx="3886367" cy="215444"/>
          </a:xfrm>
          <a:prstGeom prst="rect">
            <a:avLst/>
          </a:prstGeom>
          <a:noFill/>
        </p:spPr>
        <p:txBody>
          <a:bodyPr wrap="square" rtlCol="0">
            <a:spAutoFit/>
          </a:bodyPr>
          <a:lstStyle/>
          <a:p>
            <a:r>
              <a:rPr lang="de-DE" sz="800" dirty="0" err="1"/>
              <a:t>Geralt</a:t>
            </a:r>
            <a:r>
              <a:rPr lang="de-DE" sz="800" dirty="0"/>
              <a:t>, </a:t>
            </a:r>
            <a:r>
              <a:rPr lang="de-DE" sz="800" dirty="0">
                <a:hlinkClick r:id="rId3"/>
              </a:rPr>
              <a:t>https://pixabay.com/de/netz-netzwerk-punkte-linien-1966054/</a:t>
            </a:r>
            <a:r>
              <a:rPr lang="de-DE" sz="800" dirty="0"/>
              <a:t> (22.01.2017)</a:t>
            </a:r>
          </a:p>
        </p:txBody>
      </p:sp>
      <p:sp>
        <p:nvSpPr>
          <p:cNvPr id="6" name="Datumsplatzhalter 5">
            <a:extLst>
              <a:ext uri="{FF2B5EF4-FFF2-40B4-BE49-F238E27FC236}">
                <a16:creationId xmlns:a16="http://schemas.microsoft.com/office/drawing/2014/main" id="{47ACE271-8B50-4725-B304-1865E6757C6A}"/>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E596C9C7-CD0A-4B55-A0CA-AFA05CF737F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65867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Arten von Webseiten</a:t>
            </a:r>
          </a:p>
        </p:txBody>
      </p:sp>
      <p:sp>
        <p:nvSpPr>
          <p:cNvPr id="3" name="Inhaltsplatzhalter 2"/>
          <p:cNvSpPr>
            <a:spLocks noGrp="1"/>
          </p:cNvSpPr>
          <p:nvPr>
            <p:ph idx="1"/>
          </p:nvPr>
        </p:nvSpPr>
        <p:spPr>
          <a:xfrm>
            <a:off x="1991544" y="3789040"/>
            <a:ext cx="8229600" cy="2448272"/>
          </a:xfrm>
        </p:spPr>
        <p:txBody>
          <a:bodyPr/>
          <a:lstStyle/>
          <a:p>
            <a:r>
              <a:rPr lang="de-AT" dirty="0"/>
              <a:t>Client fordert an, es können aber nur statische HTML-Seiten wiedergegeben werden</a:t>
            </a:r>
          </a:p>
        </p:txBody>
      </p:sp>
      <p:pic>
        <p:nvPicPr>
          <p:cNvPr id="4" name="Grafik 3"/>
          <p:cNvPicPr/>
          <p:nvPr/>
        </p:nvPicPr>
        <p:blipFill>
          <a:blip r:embed="rId2">
            <a:extLst>
              <a:ext uri="{28A0092B-C50C-407E-A947-70E740481C1C}">
                <a14:useLocalDpi xmlns:a14="http://schemas.microsoft.com/office/drawing/2010/main" val="0"/>
              </a:ext>
            </a:extLst>
          </a:blip>
          <a:stretch>
            <a:fillRect/>
          </a:stretch>
        </p:blipFill>
        <p:spPr>
          <a:xfrm>
            <a:off x="1919536" y="1916833"/>
            <a:ext cx="7848872" cy="1647825"/>
          </a:xfrm>
          <a:prstGeom prst="rect">
            <a:avLst/>
          </a:prstGeom>
        </p:spPr>
      </p:pic>
      <p:sp>
        <p:nvSpPr>
          <p:cNvPr id="5" name="Datumsplatzhalter 4">
            <a:extLst>
              <a:ext uri="{FF2B5EF4-FFF2-40B4-BE49-F238E27FC236}">
                <a16:creationId xmlns:a16="http://schemas.microsoft.com/office/drawing/2014/main" id="{4F0D230D-0FB1-4E9F-936F-027028E972DD}"/>
              </a:ext>
            </a:extLst>
          </p:cNvPr>
          <p:cNvSpPr>
            <a:spLocks noGrp="1"/>
          </p:cNvSpPr>
          <p:nvPr>
            <p:ph type="dt" sz="half" idx="10"/>
          </p:nvPr>
        </p:nvSpPr>
        <p:spPr/>
        <p:txBody>
          <a:bodyPr/>
          <a:lstStyle/>
          <a:p>
            <a:r>
              <a:rPr lang="de-DE"/>
              <a:t>2/2022</a:t>
            </a:r>
            <a:endParaRPr lang="en-US"/>
          </a:p>
        </p:txBody>
      </p:sp>
      <p:sp>
        <p:nvSpPr>
          <p:cNvPr id="6" name="Fußzeilenplatzhalter 5">
            <a:extLst>
              <a:ext uri="{FF2B5EF4-FFF2-40B4-BE49-F238E27FC236}">
                <a16:creationId xmlns:a16="http://schemas.microsoft.com/office/drawing/2014/main" id="{E0875070-BA8D-471C-8DF4-4318120144F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42300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Arten von Webseiten</a:t>
            </a:r>
          </a:p>
        </p:txBody>
      </p:sp>
      <p:sp>
        <p:nvSpPr>
          <p:cNvPr id="3" name="Inhaltsplatzhalter 2"/>
          <p:cNvSpPr>
            <a:spLocks noGrp="1"/>
          </p:cNvSpPr>
          <p:nvPr>
            <p:ph idx="1"/>
          </p:nvPr>
        </p:nvSpPr>
        <p:spPr>
          <a:xfrm>
            <a:off x="1991544" y="3789040"/>
            <a:ext cx="8229600" cy="2448272"/>
          </a:xfrm>
        </p:spPr>
        <p:txBody>
          <a:bodyPr>
            <a:normAutofit/>
          </a:bodyPr>
          <a:lstStyle/>
          <a:p>
            <a:r>
              <a:rPr lang="de-AT" dirty="0"/>
              <a:t>Client fordert an, dynamische Elementen werden je nach Anforderung geladen.</a:t>
            </a:r>
          </a:p>
          <a:p>
            <a:r>
              <a:rPr lang="de-AT" dirty="0"/>
              <a:t>HTML bildet Grundgerüst, es werden Container definiert, diese werden dynamisch gefüllt und geleert.</a:t>
            </a:r>
          </a:p>
        </p:txBody>
      </p:sp>
      <p:pic>
        <p:nvPicPr>
          <p:cNvPr id="4" name="Grafik 3"/>
          <p:cNvPicPr/>
          <p:nvPr/>
        </p:nvPicPr>
        <p:blipFill>
          <a:blip r:embed="rId2">
            <a:extLst>
              <a:ext uri="{28A0092B-C50C-407E-A947-70E740481C1C}">
                <a14:useLocalDpi xmlns:a14="http://schemas.microsoft.com/office/drawing/2010/main" val="0"/>
              </a:ext>
            </a:extLst>
          </a:blip>
          <a:stretch>
            <a:fillRect/>
          </a:stretch>
        </p:blipFill>
        <p:spPr>
          <a:xfrm>
            <a:off x="1919536" y="1916833"/>
            <a:ext cx="7848872" cy="1647825"/>
          </a:xfrm>
          <a:prstGeom prst="rect">
            <a:avLst/>
          </a:prstGeom>
        </p:spPr>
      </p:pic>
      <p:sp>
        <p:nvSpPr>
          <p:cNvPr id="5" name="Datumsplatzhalter 4">
            <a:extLst>
              <a:ext uri="{FF2B5EF4-FFF2-40B4-BE49-F238E27FC236}">
                <a16:creationId xmlns:a16="http://schemas.microsoft.com/office/drawing/2014/main" id="{DDECB064-F7DC-46A2-86F4-C4AF77A81ADF}"/>
              </a:ext>
            </a:extLst>
          </p:cNvPr>
          <p:cNvSpPr>
            <a:spLocks noGrp="1"/>
          </p:cNvSpPr>
          <p:nvPr>
            <p:ph type="dt" sz="half" idx="10"/>
          </p:nvPr>
        </p:nvSpPr>
        <p:spPr/>
        <p:txBody>
          <a:bodyPr/>
          <a:lstStyle/>
          <a:p>
            <a:r>
              <a:rPr lang="de-DE"/>
              <a:t>2/2022</a:t>
            </a:r>
            <a:endParaRPr lang="en-US"/>
          </a:p>
        </p:txBody>
      </p:sp>
      <p:sp>
        <p:nvSpPr>
          <p:cNvPr id="6" name="Fußzeilenplatzhalter 5">
            <a:extLst>
              <a:ext uri="{FF2B5EF4-FFF2-40B4-BE49-F238E27FC236}">
                <a16:creationId xmlns:a16="http://schemas.microsoft.com/office/drawing/2014/main" id="{2650E0DE-A6BB-4D06-A258-3C7BA4BAC87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4921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980728"/>
            <a:ext cx="8229600" cy="830061"/>
          </a:xfrm>
        </p:spPr>
        <p:txBody>
          <a:bodyPr>
            <a:normAutofit fontScale="90000"/>
          </a:bodyPr>
          <a:lstStyle/>
          <a:p>
            <a:r>
              <a:rPr lang="de-AT" sz="2400" dirty="0"/>
              <a:t>Ablauf einer Webanforderung</a:t>
            </a:r>
            <a:br>
              <a:rPr lang="de-AT" sz="2400" dirty="0"/>
            </a:br>
            <a:r>
              <a:rPr lang="de-AT" sz="2400" dirty="0"/>
              <a:t>siehe </a:t>
            </a:r>
            <a:r>
              <a:rPr lang="de-AT" sz="2400" dirty="0">
                <a:hlinkClick r:id="rId2"/>
              </a:rPr>
              <a:t>https://websniffer.cc</a:t>
            </a:r>
            <a:r>
              <a:rPr lang="de-AT" sz="2400" dirty="0"/>
              <a:t> </a:t>
            </a:r>
            <a:br>
              <a:rPr lang="de-AT" sz="2400" dirty="0"/>
            </a:br>
            <a:endParaRPr lang="de-AT" sz="2400" dirty="0"/>
          </a:p>
        </p:txBody>
      </p:sp>
      <p:pic>
        <p:nvPicPr>
          <p:cNvPr id="4" name="Grafik 3"/>
          <p:cNvPicPr/>
          <p:nvPr/>
        </p:nvPicPr>
        <p:blipFill>
          <a:blip r:embed="rId3">
            <a:extLst>
              <a:ext uri="{28A0092B-C50C-407E-A947-70E740481C1C}">
                <a14:useLocalDpi xmlns:a14="http://schemas.microsoft.com/office/drawing/2010/main" val="0"/>
              </a:ext>
            </a:extLst>
          </a:blip>
          <a:stretch>
            <a:fillRect/>
          </a:stretch>
        </p:blipFill>
        <p:spPr>
          <a:xfrm>
            <a:off x="2063552" y="1774825"/>
            <a:ext cx="8064896" cy="3886423"/>
          </a:xfrm>
          <a:prstGeom prst="rect">
            <a:avLst/>
          </a:prstGeom>
        </p:spPr>
      </p:pic>
      <p:sp>
        <p:nvSpPr>
          <p:cNvPr id="5" name="Textfeld 4"/>
          <p:cNvSpPr txBox="1"/>
          <p:nvPr/>
        </p:nvSpPr>
        <p:spPr>
          <a:xfrm>
            <a:off x="4079776" y="5846486"/>
            <a:ext cx="4824536" cy="646331"/>
          </a:xfrm>
          <a:prstGeom prst="rect">
            <a:avLst/>
          </a:prstGeom>
          <a:noFill/>
        </p:spPr>
        <p:txBody>
          <a:bodyPr wrap="square" rtlCol="0">
            <a:spAutoFit/>
          </a:bodyPr>
          <a:lstStyle/>
          <a:p>
            <a:r>
              <a:rPr lang="de-AT" sz="900" cap="all" dirty="0"/>
              <a:t>CSS, HTML UND JAVASCRIPT MIT {STIL}, </a:t>
            </a:r>
            <a:r>
              <a:rPr lang="de-AT" sz="900" i="1" dirty="0"/>
              <a:t>Aug 2007 | Dez 2011, </a:t>
            </a:r>
            <a:r>
              <a:rPr lang="de-AT" sz="900" dirty="0"/>
              <a:t>http://www.mediaevent.de/tutorial/http-request.html (</a:t>
            </a:r>
            <a:r>
              <a:rPr lang="de-AT" sz="900" dirty="0" err="1"/>
              <a:t>abgerf</a:t>
            </a:r>
            <a:r>
              <a:rPr lang="de-AT" sz="900" dirty="0"/>
              <a:t>. 27.02.2012)</a:t>
            </a:r>
            <a:endParaRPr lang="de-AT" sz="900" cap="all" dirty="0"/>
          </a:p>
          <a:p>
            <a:endParaRPr lang="de-AT" dirty="0"/>
          </a:p>
        </p:txBody>
      </p:sp>
      <p:sp>
        <p:nvSpPr>
          <p:cNvPr id="3" name="Datumsplatzhalter 2">
            <a:extLst>
              <a:ext uri="{FF2B5EF4-FFF2-40B4-BE49-F238E27FC236}">
                <a16:creationId xmlns:a16="http://schemas.microsoft.com/office/drawing/2014/main" id="{8CBAC0BD-5B35-445A-B39F-C6E5A2990E2C}"/>
              </a:ext>
            </a:extLst>
          </p:cNvPr>
          <p:cNvSpPr>
            <a:spLocks noGrp="1"/>
          </p:cNvSpPr>
          <p:nvPr>
            <p:ph type="dt" sz="half" idx="10"/>
          </p:nvPr>
        </p:nvSpPr>
        <p:spPr/>
        <p:txBody>
          <a:bodyPr/>
          <a:lstStyle/>
          <a:p>
            <a:r>
              <a:rPr lang="de-DE"/>
              <a:t>2/2022</a:t>
            </a:r>
            <a:endParaRPr lang="en-US"/>
          </a:p>
        </p:txBody>
      </p:sp>
      <p:sp>
        <p:nvSpPr>
          <p:cNvPr id="6" name="Fußzeilenplatzhalter 5">
            <a:extLst>
              <a:ext uri="{FF2B5EF4-FFF2-40B4-BE49-F238E27FC236}">
                <a16:creationId xmlns:a16="http://schemas.microsoft.com/office/drawing/2014/main" id="{3DA9C98B-FC0C-4BEF-A157-A5EEA64FD36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16967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838720"/>
            <a:ext cx="8229600" cy="936104"/>
          </a:xfrm>
        </p:spPr>
        <p:txBody>
          <a:bodyPr/>
          <a:lstStyle/>
          <a:p>
            <a:r>
              <a:rPr lang="de-AT" dirty="0"/>
              <a:t>Ablauf einer Webanforderung</a:t>
            </a:r>
          </a:p>
        </p:txBody>
      </p:sp>
      <p:pic>
        <p:nvPicPr>
          <p:cNvPr id="5" name="Grafik 4"/>
          <p:cNvPicPr/>
          <p:nvPr/>
        </p:nvPicPr>
        <p:blipFill rotWithShape="1">
          <a:blip r:embed="rId2" cstate="print">
            <a:extLst>
              <a:ext uri="{28A0092B-C50C-407E-A947-70E740481C1C}">
                <a14:useLocalDpi xmlns:a14="http://schemas.microsoft.com/office/drawing/2010/main" val="0"/>
              </a:ext>
            </a:extLst>
          </a:blip>
          <a:srcRect/>
          <a:stretch/>
        </p:blipFill>
        <p:spPr>
          <a:xfrm>
            <a:off x="2207568" y="1628800"/>
            <a:ext cx="8064896" cy="4536504"/>
          </a:xfrm>
          <a:prstGeom prst="rect">
            <a:avLst/>
          </a:prstGeom>
        </p:spPr>
      </p:pic>
      <p:sp>
        <p:nvSpPr>
          <p:cNvPr id="3" name="Textfeld 2"/>
          <p:cNvSpPr txBox="1"/>
          <p:nvPr/>
        </p:nvSpPr>
        <p:spPr>
          <a:xfrm>
            <a:off x="3935760" y="6165305"/>
            <a:ext cx="4824536" cy="646331"/>
          </a:xfrm>
          <a:prstGeom prst="rect">
            <a:avLst/>
          </a:prstGeom>
          <a:noFill/>
        </p:spPr>
        <p:txBody>
          <a:bodyPr wrap="square" rtlCol="0">
            <a:spAutoFit/>
          </a:bodyPr>
          <a:lstStyle/>
          <a:p>
            <a:r>
              <a:rPr lang="de-AT" sz="900" cap="all" dirty="0"/>
              <a:t>CSS, HTML UND JAVASCRIPT MIT {STIL}, </a:t>
            </a:r>
            <a:r>
              <a:rPr lang="de-AT" sz="900" i="1" dirty="0"/>
              <a:t>Aug 2007 | Dez 2011, </a:t>
            </a:r>
            <a:r>
              <a:rPr lang="de-AT" sz="900" dirty="0"/>
              <a:t>http://www.mediaevent.de/tutorial/http-request.html (</a:t>
            </a:r>
            <a:r>
              <a:rPr lang="de-AT" sz="900" dirty="0" err="1"/>
              <a:t>abgerf</a:t>
            </a:r>
            <a:r>
              <a:rPr lang="de-AT" sz="900" dirty="0"/>
              <a:t>. 27.02.2012)</a:t>
            </a:r>
            <a:endParaRPr lang="de-AT" sz="900" cap="all" dirty="0"/>
          </a:p>
          <a:p>
            <a:endParaRPr lang="de-AT" dirty="0"/>
          </a:p>
        </p:txBody>
      </p:sp>
      <p:sp>
        <p:nvSpPr>
          <p:cNvPr id="4" name="Datumsplatzhalter 3">
            <a:extLst>
              <a:ext uri="{FF2B5EF4-FFF2-40B4-BE49-F238E27FC236}">
                <a16:creationId xmlns:a16="http://schemas.microsoft.com/office/drawing/2014/main" id="{104833C9-973C-4273-BBD5-E1F42226537B}"/>
              </a:ext>
            </a:extLst>
          </p:cNvPr>
          <p:cNvSpPr>
            <a:spLocks noGrp="1"/>
          </p:cNvSpPr>
          <p:nvPr>
            <p:ph type="dt" sz="half" idx="10"/>
          </p:nvPr>
        </p:nvSpPr>
        <p:spPr/>
        <p:txBody>
          <a:bodyPr/>
          <a:lstStyle/>
          <a:p>
            <a:r>
              <a:rPr lang="de-DE"/>
              <a:t>2/2022</a:t>
            </a:r>
            <a:endParaRPr lang="en-US"/>
          </a:p>
        </p:txBody>
      </p:sp>
      <p:sp>
        <p:nvSpPr>
          <p:cNvPr id="6" name="Fußzeilenplatzhalter 5">
            <a:extLst>
              <a:ext uri="{FF2B5EF4-FFF2-40B4-BE49-F238E27FC236}">
                <a16:creationId xmlns:a16="http://schemas.microsoft.com/office/drawing/2014/main" id="{0213E613-3961-4A29-BD7A-3D1725DCA69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4425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8819" y="396732"/>
            <a:ext cx="10515600" cy="665509"/>
          </a:xfrm>
        </p:spPr>
        <p:txBody>
          <a:bodyPr/>
          <a:lstStyle/>
          <a:p>
            <a:r>
              <a:rPr lang="de-AT" dirty="0"/>
              <a:t>Statusmeldungen des Servers</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453390" y="1790700"/>
            <a:ext cx="7135318" cy="4086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4295800" y="6021289"/>
            <a:ext cx="4824536" cy="646331"/>
          </a:xfrm>
          <a:prstGeom prst="rect">
            <a:avLst/>
          </a:prstGeom>
          <a:noFill/>
        </p:spPr>
        <p:txBody>
          <a:bodyPr wrap="square" rtlCol="0">
            <a:spAutoFit/>
          </a:bodyPr>
          <a:lstStyle/>
          <a:p>
            <a:r>
              <a:rPr lang="de-AT" sz="900" cap="all" dirty="0"/>
              <a:t>CSS, HTML UND JAVASCRIPT MIT {STIL}, </a:t>
            </a:r>
            <a:r>
              <a:rPr lang="de-AT" sz="900" i="1" dirty="0"/>
              <a:t>Aug 2007 | Dez 2011, </a:t>
            </a:r>
            <a:r>
              <a:rPr lang="de-AT" sz="900" dirty="0"/>
              <a:t>http://www.mediaevent.de/tutorial/http-request.html (</a:t>
            </a:r>
            <a:r>
              <a:rPr lang="de-AT" sz="900" dirty="0" err="1"/>
              <a:t>abgerf</a:t>
            </a:r>
            <a:r>
              <a:rPr lang="de-AT" sz="900" dirty="0"/>
              <a:t>. 27.02.2012)</a:t>
            </a:r>
            <a:endParaRPr lang="de-AT" sz="900" cap="all" dirty="0"/>
          </a:p>
          <a:p>
            <a:endParaRPr lang="de-AT" dirty="0"/>
          </a:p>
        </p:txBody>
      </p:sp>
      <p:sp>
        <p:nvSpPr>
          <p:cNvPr id="3" name="Datumsplatzhalter 2">
            <a:extLst>
              <a:ext uri="{FF2B5EF4-FFF2-40B4-BE49-F238E27FC236}">
                <a16:creationId xmlns:a16="http://schemas.microsoft.com/office/drawing/2014/main" id="{A8C4048A-A6C8-4E43-90BA-4354734ED39C}"/>
              </a:ext>
            </a:extLst>
          </p:cNvPr>
          <p:cNvSpPr>
            <a:spLocks noGrp="1"/>
          </p:cNvSpPr>
          <p:nvPr>
            <p:ph type="dt" sz="half" idx="10"/>
          </p:nvPr>
        </p:nvSpPr>
        <p:spPr/>
        <p:txBody>
          <a:bodyPr/>
          <a:lstStyle/>
          <a:p>
            <a:r>
              <a:rPr lang="de-DE"/>
              <a:t>2/2022</a:t>
            </a:r>
            <a:endParaRPr lang="en-US"/>
          </a:p>
        </p:txBody>
      </p:sp>
      <p:sp>
        <p:nvSpPr>
          <p:cNvPr id="4" name="Fußzeilenplatzhalter 3">
            <a:extLst>
              <a:ext uri="{FF2B5EF4-FFF2-40B4-BE49-F238E27FC236}">
                <a16:creationId xmlns:a16="http://schemas.microsoft.com/office/drawing/2014/main" id="{8073966A-7C65-47BD-B0D8-251D7D10BFF1}"/>
              </a:ext>
            </a:extLst>
          </p:cNvPr>
          <p:cNvSpPr>
            <a:spLocks noGrp="1"/>
          </p:cNvSpPr>
          <p:nvPr>
            <p:ph type="ftr" sz="quarter" idx="11"/>
          </p:nvPr>
        </p:nvSpPr>
        <p:spPr/>
        <p:txBody>
          <a:bodyPr/>
          <a:lstStyle/>
          <a:p>
            <a:endParaRPr lang="en-US"/>
          </a:p>
        </p:txBody>
      </p:sp>
      <p:sp>
        <p:nvSpPr>
          <p:cNvPr id="6" name="Textfeld 5">
            <a:extLst>
              <a:ext uri="{FF2B5EF4-FFF2-40B4-BE49-F238E27FC236}">
                <a16:creationId xmlns:a16="http://schemas.microsoft.com/office/drawing/2014/main" id="{71AB561B-FD0E-4F02-8708-605AA3D94645}"/>
              </a:ext>
            </a:extLst>
          </p:cNvPr>
          <p:cNvSpPr txBox="1"/>
          <p:nvPr/>
        </p:nvSpPr>
        <p:spPr>
          <a:xfrm>
            <a:off x="588819" y="1058649"/>
            <a:ext cx="11293186" cy="369332"/>
          </a:xfrm>
          <a:prstGeom prst="rect">
            <a:avLst/>
          </a:prstGeom>
          <a:noFill/>
        </p:spPr>
        <p:txBody>
          <a:bodyPr wrap="square" rtlCol="0">
            <a:spAutoFit/>
          </a:bodyPr>
          <a:lstStyle/>
          <a:p>
            <a:r>
              <a:rPr lang="de-AT" dirty="0"/>
              <a:t>Details und gute Erklärung auf </a:t>
            </a:r>
            <a:r>
              <a:rPr lang="de-AT" dirty="0">
                <a:hlinkClick r:id="rId3"/>
              </a:rPr>
              <a:t>https://kinsta.com/de/blog/http-statuscodes/#was-sind-httpstatuscodes</a:t>
            </a:r>
            <a:r>
              <a:rPr lang="de-AT" dirty="0"/>
              <a:t> </a:t>
            </a:r>
          </a:p>
        </p:txBody>
      </p:sp>
    </p:spTree>
    <p:extLst>
      <p:ext uri="{BB962C8B-B14F-4D97-AF65-F5344CB8AC3E}">
        <p14:creationId xmlns:p14="http://schemas.microsoft.com/office/powerpoint/2010/main" val="2224175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1544" y="980728"/>
            <a:ext cx="8229600" cy="576064"/>
          </a:xfrm>
        </p:spPr>
        <p:txBody>
          <a:bodyPr>
            <a:normAutofit fontScale="90000"/>
          </a:bodyPr>
          <a:lstStyle/>
          <a:p>
            <a:r>
              <a:rPr lang="de-AT" dirty="0"/>
              <a:t>Webserver</a:t>
            </a:r>
          </a:p>
        </p:txBody>
      </p:sp>
      <p:sp>
        <p:nvSpPr>
          <p:cNvPr id="3" name="Inhaltsplatzhalter 2"/>
          <p:cNvSpPr>
            <a:spLocks noGrp="1"/>
          </p:cNvSpPr>
          <p:nvPr>
            <p:ph idx="1"/>
          </p:nvPr>
        </p:nvSpPr>
        <p:spPr>
          <a:xfrm>
            <a:off x="1703512" y="1556792"/>
            <a:ext cx="5472608" cy="5301208"/>
          </a:xfrm>
        </p:spPr>
        <p:txBody>
          <a:bodyPr>
            <a:noAutofit/>
          </a:bodyPr>
          <a:lstStyle/>
          <a:p>
            <a:r>
              <a:rPr lang="de-AT" sz="2400" dirty="0"/>
              <a:t>Ist der Computer mit Web Server Software oder nur die Software selbst</a:t>
            </a:r>
          </a:p>
          <a:p>
            <a:r>
              <a:rPr lang="de-AT" sz="2400" dirty="0"/>
              <a:t>Ermöglichen Mehrfachzugriff auf einzelne Dokumente</a:t>
            </a:r>
          </a:p>
          <a:p>
            <a:r>
              <a:rPr lang="de-AT" sz="2400" dirty="0"/>
              <a:t>Webserver protokolliert alle Anfragen mit Log-Datei </a:t>
            </a:r>
          </a:p>
          <a:p>
            <a:pPr lvl="1"/>
            <a:r>
              <a:rPr lang="de-AT" sz="2000" dirty="0"/>
              <a:t>(Logdateianalyse (Zugriffs-Statistiken, IP-Adresse des Users </a:t>
            </a:r>
            <a:r>
              <a:rPr lang="de-AT" sz="2000" dirty="0" err="1"/>
              <a:t>etc</a:t>
            </a:r>
            <a:r>
              <a:rPr lang="de-AT" sz="2000" dirty="0"/>
              <a:t>).</a:t>
            </a:r>
          </a:p>
          <a:p>
            <a:r>
              <a:rPr lang="de-AT" sz="2400" dirty="0"/>
              <a:t>Bekannteste Software sind Apache HTTP Server, Microsoft Internet Information Services (IIS), Apache </a:t>
            </a:r>
            <a:r>
              <a:rPr lang="de-AT" sz="2400" dirty="0" err="1"/>
              <a:t>Tomcat</a:t>
            </a:r>
            <a:r>
              <a:rPr lang="de-AT" sz="2400" dirty="0"/>
              <a:t>, Sun Java System Web Server..</a:t>
            </a:r>
          </a:p>
        </p:txBody>
      </p:sp>
      <p:pic>
        <p:nvPicPr>
          <p:cNvPr id="2050" name="Picture 2" descr="File:Usage share of web servers (Source Netcraft).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7517" y="1772816"/>
            <a:ext cx="3081618" cy="3960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7826847" y="5877273"/>
            <a:ext cx="2592288" cy="507831"/>
          </a:xfrm>
          <a:prstGeom prst="rect">
            <a:avLst/>
          </a:prstGeom>
          <a:noFill/>
        </p:spPr>
        <p:txBody>
          <a:bodyPr wrap="square" rtlCol="0">
            <a:spAutoFit/>
          </a:bodyPr>
          <a:lstStyle/>
          <a:p>
            <a:r>
              <a:rPr lang="de-AT" sz="900" dirty="0"/>
              <a:t>Webserver – Market Share, http://en.wikipedia.org/wiki/Web_server (25.02.2012)</a:t>
            </a:r>
          </a:p>
        </p:txBody>
      </p:sp>
      <p:sp>
        <p:nvSpPr>
          <p:cNvPr id="5" name="Datumsplatzhalter 4">
            <a:extLst>
              <a:ext uri="{FF2B5EF4-FFF2-40B4-BE49-F238E27FC236}">
                <a16:creationId xmlns:a16="http://schemas.microsoft.com/office/drawing/2014/main" id="{962130F4-7FE5-4BD0-931E-8B50A346DB8E}"/>
              </a:ext>
            </a:extLst>
          </p:cNvPr>
          <p:cNvSpPr>
            <a:spLocks noGrp="1"/>
          </p:cNvSpPr>
          <p:nvPr>
            <p:ph type="dt" sz="half" idx="10"/>
          </p:nvPr>
        </p:nvSpPr>
        <p:spPr/>
        <p:txBody>
          <a:bodyPr/>
          <a:lstStyle/>
          <a:p>
            <a:r>
              <a:rPr lang="de-DE"/>
              <a:t>2/2022</a:t>
            </a:r>
            <a:endParaRPr lang="en-US"/>
          </a:p>
        </p:txBody>
      </p:sp>
      <p:sp>
        <p:nvSpPr>
          <p:cNvPr id="6" name="Fußzeilenplatzhalter 5">
            <a:extLst>
              <a:ext uri="{FF2B5EF4-FFF2-40B4-BE49-F238E27FC236}">
                <a16:creationId xmlns:a16="http://schemas.microsoft.com/office/drawing/2014/main" id="{994C3C9E-1EE2-40E6-9B29-97ED6E93FCD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44568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4864" y="558309"/>
            <a:ext cx="10515600" cy="884126"/>
          </a:xfrm>
        </p:spPr>
        <p:txBody>
          <a:bodyPr/>
          <a:lstStyle/>
          <a:p>
            <a:r>
              <a:rPr lang="de-DE" dirty="0"/>
              <a:t>OSI-Schichtenmodell</a:t>
            </a:r>
            <a:endParaRPr lang="en-US" dirty="0"/>
          </a:p>
        </p:txBody>
      </p:sp>
      <p:sp>
        <p:nvSpPr>
          <p:cNvPr id="3" name="Inhaltsplatzhalter 2"/>
          <p:cNvSpPr>
            <a:spLocks noGrp="1"/>
          </p:cNvSpPr>
          <p:nvPr>
            <p:ph idx="1"/>
          </p:nvPr>
        </p:nvSpPr>
        <p:spPr>
          <a:xfrm>
            <a:off x="451835" y="1442435"/>
            <a:ext cx="10515600" cy="4351338"/>
          </a:xfrm>
        </p:spPr>
        <p:txBody>
          <a:bodyPr>
            <a:normAutofit lnSpcReduction="10000"/>
          </a:bodyPr>
          <a:lstStyle/>
          <a:p>
            <a:r>
              <a:rPr lang="de-DE" dirty="0"/>
              <a:t>Ist ein Referenz-Modell für Datenübertragung von Paketen</a:t>
            </a:r>
          </a:p>
          <a:p>
            <a:r>
              <a:rPr lang="de-DE" dirty="0"/>
              <a:t>Beschreibt den Ablauf einer Datenübertragung innerhalb eines Netzwerks</a:t>
            </a:r>
          </a:p>
          <a:p>
            <a:r>
              <a:rPr lang="de-DE" dirty="0"/>
              <a:t>Ein Datenpaket durchläuft von oben nach unten auf der Sender-Seite 7 Schichten.</a:t>
            </a:r>
          </a:p>
          <a:p>
            <a:r>
              <a:rPr lang="de-DE" dirty="0"/>
              <a:t>Ein Datenpaket durchläuft von unten nach oben auf der Empfängerseite ebenso 7 Schichten.</a:t>
            </a:r>
          </a:p>
          <a:p>
            <a:r>
              <a:rPr lang="de-DE" dirty="0"/>
              <a:t>Simulationen</a:t>
            </a:r>
          </a:p>
          <a:p>
            <a:pPr lvl="1"/>
            <a:r>
              <a:rPr lang="de-DE" dirty="0">
                <a:hlinkClick r:id="rId2"/>
              </a:rPr>
              <a:t>http://www.youtube.com/watch?v=fiMswfo45DQ</a:t>
            </a:r>
            <a:endParaRPr lang="de-DE" dirty="0"/>
          </a:p>
          <a:p>
            <a:pPr lvl="1"/>
            <a:r>
              <a:rPr lang="de-DE" dirty="0">
                <a:hlinkClick r:id="rId3"/>
              </a:rPr>
              <a:t>http://www.tinohempel.de/info/info/netze/osi.htm</a:t>
            </a:r>
            <a:endParaRPr lang="de-DE" dirty="0"/>
          </a:p>
          <a:p>
            <a:pPr lvl="1"/>
            <a:endParaRPr lang="en-US" dirty="0"/>
          </a:p>
        </p:txBody>
      </p:sp>
      <p:sp>
        <p:nvSpPr>
          <p:cNvPr id="4" name="Datumsplatzhalter 3">
            <a:extLst>
              <a:ext uri="{FF2B5EF4-FFF2-40B4-BE49-F238E27FC236}">
                <a16:creationId xmlns:a16="http://schemas.microsoft.com/office/drawing/2014/main" id="{148B3A60-194F-4739-AFA1-225F36802B36}"/>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C43825A2-C772-463D-BFA6-53EB0077B3D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73840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8/80/ISO-OSI-7-Schichten-Modell(in_Deutsch).svg/2000px-ISO-OSI-7-Schichten-Modell(in_Deutsch).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085" y="202485"/>
            <a:ext cx="9213435" cy="597030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880316" y="5847009"/>
            <a:ext cx="3193960" cy="215444"/>
          </a:xfrm>
          <a:prstGeom prst="rect">
            <a:avLst/>
          </a:prstGeom>
          <a:noFill/>
        </p:spPr>
        <p:txBody>
          <a:bodyPr wrap="square" rtlCol="0">
            <a:spAutoFit/>
          </a:bodyPr>
          <a:lstStyle/>
          <a:p>
            <a:r>
              <a:rPr lang="de-DE" sz="800" dirty="0"/>
              <a:t>Wikipedia, </a:t>
            </a:r>
            <a:r>
              <a:rPr lang="de-DE" sz="800" dirty="0">
                <a:hlinkClick r:id="rId3"/>
              </a:rPr>
              <a:t>https://de.wikipedia.org/wiki/OSI-Modell</a:t>
            </a:r>
            <a:r>
              <a:rPr lang="de-DE" sz="800" dirty="0"/>
              <a:t> (22.01.2017)</a:t>
            </a:r>
          </a:p>
        </p:txBody>
      </p:sp>
      <p:sp>
        <p:nvSpPr>
          <p:cNvPr id="2" name="Datumsplatzhalter 1">
            <a:extLst>
              <a:ext uri="{FF2B5EF4-FFF2-40B4-BE49-F238E27FC236}">
                <a16:creationId xmlns:a16="http://schemas.microsoft.com/office/drawing/2014/main" id="{30A47FF2-A443-48D1-A9ED-5A53FC0F5E4C}"/>
              </a:ext>
            </a:extLst>
          </p:cNvPr>
          <p:cNvSpPr>
            <a:spLocks noGrp="1"/>
          </p:cNvSpPr>
          <p:nvPr>
            <p:ph type="dt" sz="half" idx="10"/>
          </p:nvPr>
        </p:nvSpPr>
        <p:spPr/>
        <p:txBody>
          <a:bodyPr/>
          <a:lstStyle/>
          <a:p>
            <a:r>
              <a:rPr lang="de-DE"/>
              <a:t>2/2022</a:t>
            </a:r>
            <a:endParaRPr lang="en-US"/>
          </a:p>
        </p:txBody>
      </p:sp>
      <p:sp>
        <p:nvSpPr>
          <p:cNvPr id="3" name="Fußzeilenplatzhalter 2">
            <a:extLst>
              <a:ext uri="{FF2B5EF4-FFF2-40B4-BE49-F238E27FC236}">
                <a16:creationId xmlns:a16="http://schemas.microsoft.com/office/drawing/2014/main" id="{D1F4020C-9590-4411-AB54-1C3EF8E9B6A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19113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Schichtenmodell</a:t>
            </a:r>
            <a:endParaRPr lang="en-US" dirty="0"/>
          </a:p>
        </p:txBody>
      </p:sp>
      <p:sp>
        <p:nvSpPr>
          <p:cNvPr id="6" name="Textfeld 5"/>
          <p:cNvSpPr txBox="1"/>
          <p:nvPr/>
        </p:nvSpPr>
        <p:spPr>
          <a:xfrm>
            <a:off x="398575" y="5009881"/>
            <a:ext cx="9737098" cy="276999"/>
          </a:xfrm>
          <a:prstGeom prst="rect">
            <a:avLst/>
          </a:prstGeom>
          <a:noFill/>
        </p:spPr>
        <p:txBody>
          <a:bodyPr wrap="square" rtlCol="0">
            <a:spAutoFit/>
          </a:bodyPr>
          <a:lstStyle/>
          <a:p>
            <a:r>
              <a:rPr lang="de-DE" sz="1200" dirty="0"/>
              <a:t>Alle-Eselsbrücken-de, http://alle-eselsbruecken.de/osi-schichtenmodell (9.9.2014)</a:t>
            </a:r>
            <a:endParaRPr lang="en-US" sz="1200" dirty="0"/>
          </a:p>
        </p:txBody>
      </p:sp>
      <p:sp>
        <p:nvSpPr>
          <p:cNvPr id="3" name="Textfeld 2"/>
          <p:cNvSpPr txBox="1"/>
          <p:nvPr/>
        </p:nvSpPr>
        <p:spPr>
          <a:xfrm>
            <a:off x="1751527" y="5364951"/>
            <a:ext cx="8384146" cy="923330"/>
          </a:xfrm>
          <a:prstGeom prst="rect">
            <a:avLst/>
          </a:prstGeom>
          <a:noFill/>
        </p:spPr>
        <p:txBody>
          <a:bodyPr wrap="square" rtlCol="0">
            <a:spAutoFit/>
          </a:bodyPr>
          <a:lstStyle/>
          <a:p>
            <a:r>
              <a:rPr lang="de-DE" dirty="0"/>
              <a:t>Merksprüche:</a:t>
            </a:r>
          </a:p>
          <a:p>
            <a:r>
              <a:rPr lang="de-DE" dirty="0"/>
              <a:t> </a:t>
            </a:r>
            <a:r>
              <a:rPr lang="en-US" dirty="0"/>
              <a:t>„</a:t>
            </a:r>
            <a:r>
              <a:rPr lang="en-US" b="1" dirty="0" err="1"/>
              <a:t>A</a:t>
            </a:r>
            <a:r>
              <a:rPr lang="en-US" dirty="0" err="1"/>
              <a:t>lle</a:t>
            </a:r>
            <a:r>
              <a:rPr lang="en-US" dirty="0"/>
              <a:t> </a:t>
            </a:r>
            <a:r>
              <a:rPr lang="en-US" b="1" dirty="0" err="1"/>
              <a:t>P</a:t>
            </a:r>
            <a:r>
              <a:rPr lang="en-US" dirty="0" err="1"/>
              <a:t>riester</a:t>
            </a:r>
            <a:r>
              <a:rPr lang="en-US" dirty="0"/>
              <a:t> </a:t>
            </a:r>
            <a:r>
              <a:rPr lang="en-US" b="1" dirty="0" err="1"/>
              <a:t>S</a:t>
            </a:r>
            <a:r>
              <a:rPr lang="en-US" dirty="0" err="1"/>
              <a:t>aufen</a:t>
            </a:r>
            <a:r>
              <a:rPr lang="en-US" dirty="0"/>
              <a:t> </a:t>
            </a:r>
            <a:r>
              <a:rPr lang="en-US" b="1" dirty="0"/>
              <a:t>T</a:t>
            </a:r>
            <a:r>
              <a:rPr lang="en-US" dirty="0"/>
              <a:t>equila </a:t>
            </a:r>
            <a:r>
              <a:rPr lang="en-US" b="1" dirty="0" err="1"/>
              <a:t>N</a:t>
            </a:r>
            <a:r>
              <a:rPr lang="en-US" dirty="0" err="1"/>
              <a:t>ach</a:t>
            </a:r>
            <a:r>
              <a:rPr lang="en-US" dirty="0"/>
              <a:t> </a:t>
            </a:r>
            <a:r>
              <a:rPr lang="en-US" b="1" dirty="0"/>
              <a:t>D</a:t>
            </a:r>
            <a:r>
              <a:rPr lang="en-US" dirty="0"/>
              <a:t>er </a:t>
            </a:r>
            <a:r>
              <a:rPr lang="en-US" b="1" dirty="0" err="1"/>
              <a:t>P</a:t>
            </a:r>
            <a:r>
              <a:rPr lang="en-US" dirty="0" err="1"/>
              <a:t>redigt</a:t>
            </a:r>
            <a:r>
              <a:rPr lang="en-US" dirty="0"/>
              <a:t>“ </a:t>
            </a:r>
            <a:endParaRPr lang="de-AT" dirty="0"/>
          </a:p>
          <a:p>
            <a:r>
              <a:rPr lang="de-AT" dirty="0"/>
              <a:t>„</a:t>
            </a:r>
            <a:r>
              <a:rPr lang="de-AT" dirty="0" err="1"/>
              <a:t>Alibaba</a:t>
            </a:r>
            <a:r>
              <a:rPr lang="de-AT" dirty="0"/>
              <a:t> präsentiert sich täglich nackt dem Personal“</a:t>
            </a:r>
            <a:endParaRPr lang="en-US" dirty="0"/>
          </a:p>
        </p:txBody>
      </p:sp>
      <p:pic>
        <p:nvPicPr>
          <p:cNvPr id="4" name="Grafik 3"/>
          <p:cNvPicPr>
            <a:picLocks noChangeAspect="1"/>
          </p:cNvPicPr>
          <p:nvPr/>
        </p:nvPicPr>
        <p:blipFill rotWithShape="1">
          <a:blip r:embed="rId2"/>
          <a:srcRect b="3189"/>
          <a:stretch/>
        </p:blipFill>
        <p:spPr>
          <a:xfrm>
            <a:off x="527363" y="1601348"/>
            <a:ext cx="6800715" cy="3408533"/>
          </a:xfrm>
          <a:prstGeom prst="rect">
            <a:avLst/>
          </a:prstGeom>
        </p:spPr>
      </p:pic>
      <p:sp>
        <p:nvSpPr>
          <p:cNvPr id="5" name="Datumsplatzhalter 4">
            <a:extLst>
              <a:ext uri="{FF2B5EF4-FFF2-40B4-BE49-F238E27FC236}">
                <a16:creationId xmlns:a16="http://schemas.microsoft.com/office/drawing/2014/main" id="{2F311791-EBC6-40CC-ACD7-63CB558FE2BD}"/>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48ECFF7F-25C7-4D3B-AC4F-1060A87B672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37077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Erklärung der Schichten</a:t>
            </a:r>
            <a:endParaRPr lang="en-US"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660101414"/>
              </p:ext>
            </p:extLst>
          </p:nvPr>
        </p:nvGraphicFramePr>
        <p:xfrm>
          <a:off x="515155" y="1690689"/>
          <a:ext cx="11284959" cy="4671418"/>
        </p:xfrm>
        <a:graphic>
          <a:graphicData uri="http://schemas.openxmlformats.org/drawingml/2006/table">
            <a:tbl>
              <a:tblPr firstRow="1" bandRow="1">
                <a:tableStyleId>{5C22544A-7EE6-4342-B048-85BDC9FD1C3A}</a:tableStyleId>
              </a:tblPr>
              <a:tblGrid>
                <a:gridCol w="3675271">
                  <a:extLst>
                    <a:ext uri="{9D8B030D-6E8A-4147-A177-3AD203B41FA5}">
                      <a16:colId xmlns:a16="http://schemas.microsoft.com/office/drawing/2014/main" val="20000"/>
                    </a:ext>
                  </a:extLst>
                </a:gridCol>
                <a:gridCol w="7609688">
                  <a:extLst>
                    <a:ext uri="{9D8B030D-6E8A-4147-A177-3AD203B41FA5}">
                      <a16:colId xmlns:a16="http://schemas.microsoft.com/office/drawing/2014/main" val="20001"/>
                    </a:ext>
                  </a:extLst>
                </a:gridCol>
              </a:tblGrid>
              <a:tr h="352919">
                <a:tc>
                  <a:txBody>
                    <a:bodyPr/>
                    <a:lstStyle/>
                    <a:p>
                      <a:r>
                        <a:rPr lang="de-DE" dirty="0"/>
                        <a:t>Schicht</a:t>
                      </a:r>
                      <a:endParaRPr lang="en-US" dirty="0"/>
                    </a:p>
                  </a:txBody>
                  <a:tcPr/>
                </a:tc>
                <a:tc>
                  <a:txBody>
                    <a:bodyPr/>
                    <a:lstStyle/>
                    <a:p>
                      <a:r>
                        <a:rPr lang="de-DE" dirty="0"/>
                        <a:t>Erklärung</a:t>
                      </a:r>
                      <a:endParaRPr lang="en-US" dirty="0"/>
                    </a:p>
                  </a:txBody>
                  <a:tcPr/>
                </a:tc>
                <a:extLst>
                  <a:ext uri="{0D108BD9-81ED-4DB2-BD59-A6C34878D82A}">
                    <a16:rowId xmlns:a16="http://schemas.microsoft.com/office/drawing/2014/main" val="10000"/>
                  </a:ext>
                </a:extLst>
              </a:tr>
              <a:tr h="882299">
                <a:tc>
                  <a:txBody>
                    <a:bodyPr/>
                    <a:lstStyle/>
                    <a:p>
                      <a:r>
                        <a:rPr lang="de-DE" dirty="0"/>
                        <a:t>Bitübertragungsschicht (</a:t>
                      </a:r>
                      <a:r>
                        <a:rPr lang="de-DE" dirty="0" err="1"/>
                        <a:t>Physical</a:t>
                      </a:r>
                      <a:r>
                        <a:rPr lang="de-DE" dirty="0"/>
                        <a:t> Layer)</a:t>
                      </a:r>
                      <a:endParaRPr lang="en-US" dirty="0"/>
                    </a:p>
                  </a:txBody>
                  <a:tcPr/>
                </a:tc>
                <a:tc>
                  <a:txBody>
                    <a:bodyPr/>
                    <a:lstStyle/>
                    <a:p>
                      <a:r>
                        <a:rPr lang="de-AT" sz="1800" b="0" i="0" kern="1200" dirty="0">
                          <a:solidFill>
                            <a:schemeClr val="dk1"/>
                          </a:solidFill>
                          <a:effectLst/>
                          <a:latin typeface="+mn-lt"/>
                          <a:ea typeface="+mn-ea"/>
                          <a:cs typeface="+mn-cs"/>
                        </a:rPr>
                        <a:t>Reine Übertragung der Daten elektrisch, per Funk</a:t>
                      </a:r>
                      <a:r>
                        <a:rPr lang="de-AT" sz="1800" b="0" i="0" kern="1200" baseline="0" dirty="0">
                          <a:solidFill>
                            <a:schemeClr val="dk1"/>
                          </a:solidFill>
                          <a:effectLst/>
                          <a:latin typeface="+mn-lt"/>
                          <a:ea typeface="+mn-ea"/>
                          <a:cs typeface="+mn-cs"/>
                        </a:rPr>
                        <a:t> etc. </a:t>
                      </a:r>
                      <a:r>
                        <a:rPr lang="de-AT" sz="1800" b="0" i="0" kern="1200" dirty="0">
                          <a:solidFill>
                            <a:schemeClr val="dk1"/>
                          </a:solidFill>
                          <a:effectLst/>
                          <a:latin typeface="+mn-lt"/>
                          <a:ea typeface="+mn-ea"/>
                          <a:cs typeface="+mn-cs"/>
                        </a:rPr>
                        <a:t>beziehungsweise allgemein physikalisch. Technische</a:t>
                      </a:r>
                      <a:r>
                        <a:rPr lang="de-AT" sz="1800" b="0" i="0" kern="1200" baseline="0" dirty="0">
                          <a:solidFill>
                            <a:schemeClr val="dk1"/>
                          </a:solidFill>
                          <a:effectLst/>
                          <a:latin typeface="+mn-lt"/>
                          <a:ea typeface="+mn-ea"/>
                          <a:cs typeface="+mn-cs"/>
                        </a:rPr>
                        <a:t> Übertragung reiner Bit-Folgen.</a:t>
                      </a:r>
                      <a:endParaRPr lang="en-US" dirty="0"/>
                    </a:p>
                  </a:txBody>
                  <a:tcPr/>
                </a:tc>
                <a:extLst>
                  <a:ext uri="{0D108BD9-81ED-4DB2-BD59-A6C34878D82A}">
                    <a16:rowId xmlns:a16="http://schemas.microsoft.com/office/drawing/2014/main" val="10001"/>
                  </a:ext>
                </a:extLst>
              </a:tr>
              <a:tr h="1767000">
                <a:tc>
                  <a:txBody>
                    <a:bodyPr/>
                    <a:lstStyle/>
                    <a:p>
                      <a:r>
                        <a:rPr lang="de-DE" dirty="0"/>
                        <a:t>Sicherungsschicht (Data Link Layer)</a:t>
                      </a:r>
                      <a:endParaRPr lang="en-US" dirty="0"/>
                    </a:p>
                  </a:txBody>
                  <a:tcPr/>
                </a:tc>
                <a:tc>
                  <a:txBody>
                    <a:bodyPr/>
                    <a:lstStyle/>
                    <a:p>
                      <a:r>
                        <a:rPr lang="de-AT" sz="1800" b="0" i="0" kern="1200" dirty="0">
                          <a:solidFill>
                            <a:schemeClr val="dk1"/>
                          </a:solidFill>
                          <a:effectLst/>
                          <a:latin typeface="+mn-lt"/>
                          <a:ea typeface="+mn-ea"/>
                          <a:cs typeface="+mn-cs"/>
                        </a:rPr>
                        <a:t>Aus den einzelnen zu übertragenden Bits, also dem reinen physikalischen Stromfluss, soll ein verlässlicher Datenfluss werden. Dazu gehören die beiden Teilaufgaben Media Access Control (MAC) – die Regelung des Datenverkehrs, wenn mehrere Geräte den gleichen Kanal verwenden – sowie Logical Link Control (LLC), Verbindungs-Herstellung</a:t>
                      </a:r>
                      <a:r>
                        <a:rPr lang="de-AT" sz="1800" b="0" i="0" kern="1200" baseline="0" dirty="0">
                          <a:solidFill>
                            <a:schemeClr val="dk1"/>
                          </a:solidFill>
                          <a:effectLst/>
                          <a:latin typeface="+mn-lt"/>
                          <a:ea typeface="+mn-ea"/>
                          <a:cs typeface="+mn-cs"/>
                        </a:rPr>
                        <a:t> und –Erhaltung, </a:t>
                      </a:r>
                      <a:r>
                        <a:rPr lang="de-AT" sz="1800" b="0" i="0" kern="1200" dirty="0">
                          <a:solidFill>
                            <a:schemeClr val="dk1"/>
                          </a:solidFill>
                          <a:effectLst/>
                          <a:latin typeface="+mn-lt"/>
                          <a:ea typeface="+mn-ea"/>
                          <a:cs typeface="+mn-cs"/>
                        </a:rPr>
                        <a:t>Prüfsummen und Quittierungs- und Wiederholungsprozeduren bei Fehlern oder Verlusten. Es werden die Daten für die</a:t>
                      </a:r>
                      <a:r>
                        <a:rPr lang="de-AT" sz="1800" b="0" i="0" kern="1200" baseline="0" dirty="0">
                          <a:solidFill>
                            <a:schemeClr val="dk1"/>
                          </a:solidFill>
                          <a:effectLst/>
                          <a:latin typeface="+mn-lt"/>
                          <a:ea typeface="+mn-ea"/>
                          <a:cs typeface="+mn-cs"/>
                        </a:rPr>
                        <a:t> Übertragung vorbereitet</a:t>
                      </a:r>
                      <a:endParaRPr lang="en-US" dirty="0"/>
                    </a:p>
                  </a:txBody>
                  <a:tcPr/>
                </a:tc>
                <a:extLst>
                  <a:ext uri="{0D108BD9-81ED-4DB2-BD59-A6C34878D82A}">
                    <a16:rowId xmlns:a16="http://schemas.microsoft.com/office/drawing/2014/main" val="10002"/>
                  </a:ext>
                </a:extLst>
              </a:tr>
              <a:tr h="1411679">
                <a:tc>
                  <a:txBody>
                    <a:bodyPr/>
                    <a:lstStyle/>
                    <a:p>
                      <a:r>
                        <a:rPr lang="de-DE" dirty="0"/>
                        <a:t>Vermittlungsschicht (Network</a:t>
                      </a:r>
                      <a:r>
                        <a:rPr lang="de-DE" baseline="0" dirty="0"/>
                        <a:t> Layer)</a:t>
                      </a:r>
                      <a:endParaRPr lang="en-US" dirty="0"/>
                    </a:p>
                  </a:txBody>
                  <a:tcPr/>
                </a:tc>
                <a:tc>
                  <a:txBody>
                    <a:bodyPr/>
                    <a:lstStyle/>
                    <a:p>
                      <a:r>
                        <a:rPr lang="de-AT" sz="1800" b="0" i="0" kern="1200" dirty="0">
                          <a:solidFill>
                            <a:schemeClr val="dk1"/>
                          </a:solidFill>
                          <a:effectLst/>
                          <a:latin typeface="+mn-lt"/>
                          <a:ea typeface="+mn-ea"/>
                          <a:cs typeface="+mn-cs"/>
                        </a:rPr>
                        <a:t>Ist</a:t>
                      </a:r>
                      <a:r>
                        <a:rPr lang="de-AT" sz="1800" b="0" i="0" kern="1200" baseline="0" dirty="0">
                          <a:solidFill>
                            <a:schemeClr val="dk1"/>
                          </a:solidFill>
                          <a:effectLst/>
                          <a:latin typeface="+mn-lt"/>
                          <a:ea typeface="+mn-ea"/>
                          <a:cs typeface="+mn-cs"/>
                        </a:rPr>
                        <a:t> die </a:t>
                      </a:r>
                      <a:r>
                        <a:rPr lang="de-AT" sz="1800" b="0" i="0" kern="1200" dirty="0">
                          <a:solidFill>
                            <a:schemeClr val="dk1"/>
                          </a:solidFill>
                          <a:effectLst/>
                          <a:latin typeface="+mn-lt"/>
                          <a:ea typeface="+mn-ea"/>
                          <a:cs typeface="+mn-cs"/>
                        </a:rPr>
                        <a:t>Vermittlungsschicht,</a:t>
                      </a:r>
                      <a:r>
                        <a:rPr lang="de-AT" sz="1800" b="0" i="0" kern="1200" baseline="0" dirty="0">
                          <a:solidFill>
                            <a:schemeClr val="dk1"/>
                          </a:solidFill>
                          <a:effectLst/>
                          <a:latin typeface="+mn-lt"/>
                          <a:ea typeface="+mn-ea"/>
                          <a:cs typeface="+mn-cs"/>
                        </a:rPr>
                        <a:t> </a:t>
                      </a:r>
                      <a:r>
                        <a:rPr lang="de-AT" sz="1800" b="0" i="0" kern="1200" dirty="0">
                          <a:solidFill>
                            <a:schemeClr val="dk1"/>
                          </a:solidFill>
                          <a:effectLst/>
                          <a:latin typeface="+mn-lt"/>
                          <a:ea typeface="+mn-ea"/>
                          <a:cs typeface="+mn-cs"/>
                        </a:rPr>
                        <a:t>Routing erforderlich, das Weiterleiten/die Weg-Suche von Daten in andere logische Netzwerke. Au</a:t>
                      </a:r>
                      <a:r>
                        <a:rPr lang="de-AT" sz="1800" b="0" i="0" kern="1200" baseline="0" dirty="0">
                          <a:solidFill>
                            <a:schemeClr val="dk1"/>
                          </a:solidFill>
                          <a:effectLst/>
                          <a:latin typeface="+mn-lt"/>
                          <a:ea typeface="+mn-ea"/>
                          <a:cs typeface="+mn-cs"/>
                        </a:rPr>
                        <a:t>f dieser Ebene wird mit IP-Adressen gearbeitet.</a:t>
                      </a:r>
                      <a:endParaRPr lang="en-US" dirty="0"/>
                    </a:p>
                  </a:txBody>
                  <a:tcPr/>
                </a:tc>
                <a:extLst>
                  <a:ext uri="{0D108BD9-81ED-4DB2-BD59-A6C34878D82A}">
                    <a16:rowId xmlns:a16="http://schemas.microsoft.com/office/drawing/2014/main" val="10003"/>
                  </a:ext>
                </a:extLst>
              </a:tr>
            </a:tbl>
          </a:graphicData>
        </a:graphic>
      </p:graphicFrame>
      <p:sp>
        <p:nvSpPr>
          <p:cNvPr id="3" name="Datumsplatzhalter 2">
            <a:extLst>
              <a:ext uri="{FF2B5EF4-FFF2-40B4-BE49-F238E27FC236}">
                <a16:creationId xmlns:a16="http://schemas.microsoft.com/office/drawing/2014/main" id="{C59D0788-27BC-4F11-B95E-8C1F20FE3AF4}"/>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722ED4F5-BF3A-4138-972F-70715C76EB9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18776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Definition </a:t>
            </a:r>
            <a:endParaRPr lang="en-US" dirty="0"/>
          </a:p>
        </p:txBody>
      </p:sp>
      <p:sp>
        <p:nvSpPr>
          <p:cNvPr id="3" name="Inhaltsplatzhalter 2"/>
          <p:cNvSpPr>
            <a:spLocks noGrp="1"/>
          </p:cNvSpPr>
          <p:nvPr>
            <p:ph idx="1"/>
          </p:nvPr>
        </p:nvSpPr>
        <p:spPr/>
        <p:txBody>
          <a:bodyPr/>
          <a:lstStyle/>
          <a:p>
            <a:pPr marL="0" indent="0">
              <a:buNone/>
            </a:pPr>
            <a:r>
              <a:rPr lang="de-AT" i="1" dirty="0"/>
              <a:t>„Ein Netzwerk ist eine Verbindung mehrerer Computer zum Zweck des Datenaustauschs, für verteilte Anwendungen oder auch für die Kommunikation zwischen ihren Benutzern“</a:t>
            </a:r>
          </a:p>
          <a:p>
            <a:pPr marL="0" indent="0">
              <a:buNone/>
            </a:pPr>
            <a:r>
              <a:rPr lang="de-AT" sz="2000" dirty="0"/>
              <a:t>Sascha </a:t>
            </a:r>
            <a:r>
              <a:rPr lang="de-AT" sz="2000" dirty="0" err="1"/>
              <a:t>Kersken</a:t>
            </a:r>
            <a:r>
              <a:rPr lang="de-AT" sz="2000" dirty="0"/>
              <a:t>, </a:t>
            </a:r>
            <a:r>
              <a:rPr lang="de-AT" sz="2000" dirty="0">
                <a:hlinkClick r:id="rId2"/>
              </a:rPr>
              <a:t>http://openbook.galileocomputing.de/kit/itkomp12000.htm</a:t>
            </a:r>
            <a:r>
              <a:rPr lang="de-AT" sz="2000" dirty="0"/>
              <a:t> (09.09.2014)</a:t>
            </a:r>
          </a:p>
          <a:p>
            <a:pPr marL="0" indent="0">
              <a:buNone/>
            </a:pPr>
            <a:endParaRPr lang="en-US" dirty="0"/>
          </a:p>
        </p:txBody>
      </p:sp>
      <p:pic>
        <p:nvPicPr>
          <p:cNvPr id="2050" name="Picture 2" descr="network icon by shokunin - network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1539" y="4001294"/>
            <a:ext cx="2628922" cy="2628922"/>
          </a:xfrm>
          <a:prstGeom prst="rect">
            <a:avLst/>
          </a:prstGeom>
          <a:noFill/>
          <a:extLst>
            <a:ext uri="{909E8E84-426E-40DD-AFC4-6F175D3DCCD1}">
              <a14:hiddenFill xmlns:a14="http://schemas.microsoft.com/office/drawing/2010/main">
                <a:solidFill>
                  <a:srgbClr val="FFFFFF"/>
                </a:solidFill>
              </a14:hiddenFill>
            </a:ext>
          </a:extLst>
        </p:spPr>
      </p:pic>
      <p:sp>
        <p:nvSpPr>
          <p:cNvPr id="4" name="Datumsplatzhalter 3">
            <a:extLst>
              <a:ext uri="{FF2B5EF4-FFF2-40B4-BE49-F238E27FC236}">
                <a16:creationId xmlns:a16="http://schemas.microsoft.com/office/drawing/2014/main" id="{CEE89D6D-D37C-48E8-A75E-75F4245CA2ED}"/>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42F1EF79-1EBF-44B5-9F72-1AFED0A0389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1934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Erklärung der Schichten</a:t>
            </a:r>
            <a:endParaRPr lang="en-US"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892667478"/>
              </p:ext>
            </p:extLst>
          </p:nvPr>
        </p:nvGraphicFramePr>
        <p:xfrm>
          <a:off x="261257" y="1690689"/>
          <a:ext cx="11669486" cy="4802292"/>
        </p:xfrm>
        <a:graphic>
          <a:graphicData uri="http://schemas.openxmlformats.org/drawingml/2006/table">
            <a:tbl>
              <a:tblPr firstRow="1" bandRow="1">
                <a:tableStyleId>{5C22544A-7EE6-4342-B048-85BDC9FD1C3A}</a:tableStyleId>
              </a:tblPr>
              <a:tblGrid>
                <a:gridCol w="3800503">
                  <a:extLst>
                    <a:ext uri="{9D8B030D-6E8A-4147-A177-3AD203B41FA5}">
                      <a16:colId xmlns:a16="http://schemas.microsoft.com/office/drawing/2014/main" val="20000"/>
                    </a:ext>
                  </a:extLst>
                </a:gridCol>
                <a:gridCol w="7868983">
                  <a:extLst>
                    <a:ext uri="{9D8B030D-6E8A-4147-A177-3AD203B41FA5}">
                      <a16:colId xmlns:a16="http://schemas.microsoft.com/office/drawing/2014/main" val="20001"/>
                    </a:ext>
                  </a:extLst>
                </a:gridCol>
              </a:tblGrid>
              <a:tr h="457399">
                <a:tc>
                  <a:txBody>
                    <a:bodyPr/>
                    <a:lstStyle/>
                    <a:p>
                      <a:r>
                        <a:rPr lang="de-DE" dirty="0"/>
                        <a:t>Schicht</a:t>
                      </a:r>
                      <a:endParaRPr lang="en-US" dirty="0"/>
                    </a:p>
                  </a:txBody>
                  <a:tcPr/>
                </a:tc>
                <a:tc>
                  <a:txBody>
                    <a:bodyPr/>
                    <a:lstStyle/>
                    <a:p>
                      <a:r>
                        <a:rPr lang="de-DE" dirty="0"/>
                        <a:t>Erklärung</a:t>
                      </a:r>
                      <a:endParaRPr lang="en-US" dirty="0"/>
                    </a:p>
                  </a:txBody>
                  <a:tcPr/>
                </a:tc>
                <a:extLst>
                  <a:ext uri="{0D108BD9-81ED-4DB2-BD59-A6C34878D82A}">
                    <a16:rowId xmlns:a16="http://schemas.microsoft.com/office/drawing/2014/main" val="10000"/>
                  </a:ext>
                </a:extLst>
              </a:tr>
              <a:tr h="1486547">
                <a:tc>
                  <a:txBody>
                    <a:bodyPr/>
                    <a:lstStyle/>
                    <a:p>
                      <a:r>
                        <a:rPr lang="de-DE" dirty="0"/>
                        <a:t>Transportschicht (Transport Layer)</a:t>
                      </a:r>
                      <a:endParaRPr lang="en-US" dirty="0"/>
                    </a:p>
                  </a:txBody>
                  <a:tcPr/>
                </a:tc>
                <a:tc>
                  <a:txBody>
                    <a:bodyPr/>
                    <a:lstStyle/>
                    <a:p>
                      <a:r>
                        <a:rPr lang="de-AT" sz="1800" b="0" i="0" kern="1200" dirty="0">
                          <a:solidFill>
                            <a:schemeClr val="dk1"/>
                          </a:solidFill>
                          <a:effectLst/>
                          <a:latin typeface="+mn-lt"/>
                          <a:ea typeface="+mn-ea"/>
                          <a:cs typeface="+mn-cs"/>
                        </a:rPr>
                        <a:t>Die Protokolle der Transportschicht zerlegen die Daten in kleinere Einheiten, die so genannten Datenpakete, und sorgen dafür, dass diese Pakete – ungeachtet der physikalischen Verhältnisse auf dem Weg – vollständig und fehlerfrei am Ziel ankommen.</a:t>
                      </a:r>
                      <a:endParaRPr lang="en-US" dirty="0"/>
                    </a:p>
                  </a:txBody>
                  <a:tcPr/>
                </a:tc>
                <a:extLst>
                  <a:ext uri="{0D108BD9-81ED-4DB2-BD59-A6C34878D82A}">
                    <a16:rowId xmlns:a16="http://schemas.microsoft.com/office/drawing/2014/main" val="10001"/>
                  </a:ext>
                </a:extLst>
              </a:tr>
              <a:tr h="800448">
                <a:tc>
                  <a:txBody>
                    <a:bodyPr/>
                    <a:lstStyle/>
                    <a:p>
                      <a:r>
                        <a:rPr lang="de-DE" dirty="0" err="1"/>
                        <a:t>Kommunikations</a:t>
                      </a:r>
                      <a:r>
                        <a:rPr lang="de-DE" dirty="0"/>
                        <a:t>(-</a:t>
                      </a:r>
                      <a:r>
                        <a:rPr lang="de-DE" dirty="0" err="1"/>
                        <a:t>Steuerungs</a:t>
                      </a:r>
                      <a:r>
                        <a:rPr lang="de-DE" dirty="0"/>
                        <a:t>)-Schicht (Session Layer)</a:t>
                      </a:r>
                      <a:endParaRPr lang="en-US" dirty="0"/>
                    </a:p>
                  </a:txBody>
                  <a:tcPr/>
                </a:tc>
                <a:tc>
                  <a:txBody>
                    <a:bodyPr/>
                    <a:lstStyle/>
                    <a:p>
                      <a:r>
                        <a:rPr lang="de-AT" sz="1800" b="0" i="0" kern="1200" dirty="0">
                          <a:solidFill>
                            <a:schemeClr val="dk1"/>
                          </a:solidFill>
                          <a:effectLst/>
                          <a:latin typeface="+mn-lt"/>
                          <a:ea typeface="+mn-ea"/>
                          <a:cs typeface="+mn-cs"/>
                        </a:rPr>
                        <a:t>Sitzungsschicht stellt die Kommunikation zwischen kooperierenden Anwendungen oder Prozessen auf verschiedenen Rechnern sicher, reagiert auf Sitzungsabbrüche.</a:t>
                      </a:r>
                      <a:endParaRPr lang="en-US" dirty="0"/>
                    </a:p>
                  </a:txBody>
                  <a:tcPr/>
                </a:tc>
                <a:extLst>
                  <a:ext uri="{0D108BD9-81ED-4DB2-BD59-A6C34878D82A}">
                    <a16:rowId xmlns:a16="http://schemas.microsoft.com/office/drawing/2014/main" val="10002"/>
                  </a:ext>
                </a:extLst>
              </a:tr>
              <a:tr h="800448">
                <a:tc>
                  <a:txBody>
                    <a:bodyPr/>
                    <a:lstStyle/>
                    <a:p>
                      <a:r>
                        <a:rPr lang="de-DE" dirty="0"/>
                        <a:t>Darstellungsschicht (</a:t>
                      </a:r>
                      <a:r>
                        <a:rPr lang="de-DE" dirty="0" err="1"/>
                        <a:t>Presentation</a:t>
                      </a:r>
                      <a:r>
                        <a:rPr lang="de-DE" baseline="0" dirty="0"/>
                        <a:t> Layer)</a:t>
                      </a:r>
                      <a:endParaRPr lang="en-US" dirty="0"/>
                    </a:p>
                  </a:txBody>
                  <a:tcPr/>
                </a:tc>
                <a:tc>
                  <a:txBody>
                    <a:bodyPr/>
                    <a:lstStyle/>
                    <a:p>
                      <a:r>
                        <a:rPr lang="de-AT" sz="1800" b="0" i="0" kern="1200" dirty="0">
                          <a:solidFill>
                            <a:schemeClr val="dk1"/>
                          </a:solidFill>
                          <a:effectLst/>
                          <a:latin typeface="+mn-lt"/>
                          <a:ea typeface="+mn-ea"/>
                          <a:cs typeface="+mn-cs"/>
                        </a:rPr>
                        <a:t>Präsentationsschicht dient der Konvertierung und Übertragung von Datenformaten, Zeichensätzen, Datenkomprimierung, Verschlüsselung, grafischen Anweisungen oder Dateidiensten.</a:t>
                      </a:r>
                      <a:endParaRPr lang="en-US" dirty="0"/>
                    </a:p>
                  </a:txBody>
                  <a:tcPr/>
                </a:tc>
                <a:extLst>
                  <a:ext uri="{0D108BD9-81ED-4DB2-BD59-A6C34878D82A}">
                    <a16:rowId xmlns:a16="http://schemas.microsoft.com/office/drawing/2014/main" val="10003"/>
                  </a:ext>
                </a:extLst>
              </a:tr>
              <a:tr h="1143498">
                <a:tc>
                  <a:txBody>
                    <a:bodyPr/>
                    <a:lstStyle/>
                    <a:p>
                      <a:r>
                        <a:rPr lang="de-DE" dirty="0"/>
                        <a:t>Anwendungsschicht (</a:t>
                      </a:r>
                      <a:r>
                        <a:rPr lang="de-DE" dirty="0" err="1"/>
                        <a:t>Application</a:t>
                      </a:r>
                      <a:r>
                        <a:rPr lang="de-DE" dirty="0"/>
                        <a:t> Layer)</a:t>
                      </a:r>
                      <a:endParaRPr lang="en-US" dirty="0"/>
                    </a:p>
                  </a:txBody>
                  <a:tcPr/>
                </a:tc>
                <a:tc>
                  <a:txBody>
                    <a:bodyPr/>
                    <a:lstStyle/>
                    <a:p>
                      <a:r>
                        <a:rPr lang="de-AT" sz="1800" b="0" i="0" kern="1200" dirty="0">
                          <a:solidFill>
                            <a:schemeClr val="dk1"/>
                          </a:solidFill>
                          <a:effectLst/>
                          <a:latin typeface="+mn-lt"/>
                          <a:ea typeface="+mn-ea"/>
                          <a:cs typeface="+mn-cs"/>
                        </a:rPr>
                        <a:t>Benutzeroberflächen der Anwendungsprogramme, kümmert sich also um die Verwendung derjenigen Dienste über das Netzwerk, die Benutzer unmittelbar zu Gesicht bekommen.</a:t>
                      </a:r>
                      <a:endParaRPr lang="en-US" dirty="0"/>
                    </a:p>
                  </a:txBody>
                  <a:tcPr/>
                </a:tc>
                <a:extLst>
                  <a:ext uri="{0D108BD9-81ED-4DB2-BD59-A6C34878D82A}">
                    <a16:rowId xmlns:a16="http://schemas.microsoft.com/office/drawing/2014/main" val="10004"/>
                  </a:ext>
                </a:extLst>
              </a:tr>
            </a:tbl>
          </a:graphicData>
        </a:graphic>
      </p:graphicFrame>
      <p:sp>
        <p:nvSpPr>
          <p:cNvPr id="3" name="Datumsplatzhalter 2">
            <a:extLst>
              <a:ext uri="{FF2B5EF4-FFF2-40B4-BE49-F238E27FC236}">
                <a16:creationId xmlns:a16="http://schemas.microsoft.com/office/drawing/2014/main" id="{B89CCE50-428C-46FA-ACAB-850B2A9E371B}"/>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EBC4C30E-345E-455A-96CD-5CA2F9BDD1E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11678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a:t>Das TCP/IP-</a:t>
            </a:r>
            <a:r>
              <a:rPr lang="en-US" b="1" dirty="0" err="1"/>
              <a:t>Referenzmodell</a:t>
            </a:r>
            <a:endParaRPr lang="en-US" dirty="0"/>
          </a:p>
        </p:txBody>
      </p:sp>
      <p:sp>
        <p:nvSpPr>
          <p:cNvPr id="3" name="Inhaltsplatzhalter 2"/>
          <p:cNvSpPr>
            <a:spLocks noGrp="1"/>
          </p:cNvSpPr>
          <p:nvPr>
            <p:ph idx="1"/>
          </p:nvPr>
        </p:nvSpPr>
        <p:spPr>
          <a:xfrm>
            <a:off x="838200" y="1825625"/>
            <a:ext cx="4339107" cy="4351338"/>
          </a:xfrm>
        </p:spPr>
        <p:txBody>
          <a:bodyPr/>
          <a:lstStyle/>
          <a:p>
            <a:r>
              <a:rPr lang="de-DE" dirty="0"/>
              <a:t>Ist ein vereinfachtes OSI-Modell</a:t>
            </a:r>
          </a:p>
          <a:p>
            <a:r>
              <a:rPr lang="de-DE" dirty="0"/>
              <a:t>Stark vereinfachte Darstellung speziell für Internetanwendungen</a:t>
            </a:r>
          </a:p>
          <a:p>
            <a:r>
              <a:rPr lang="de-DE" dirty="0"/>
              <a:t>Fasst Schichten des OSI-Modells teils zusammen</a:t>
            </a:r>
            <a:endParaRPr lang="en-US" dirty="0"/>
          </a:p>
        </p:txBody>
      </p:sp>
      <p:pic>
        <p:nvPicPr>
          <p:cNvPr id="4" name="Grafik 3"/>
          <p:cNvPicPr>
            <a:picLocks noChangeAspect="1"/>
          </p:cNvPicPr>
          <p:nvPr/>
        </p:nvPicPr>
        <p:blipFill>
          <a:blip r:embed="rId2"/>
          <a:stretch>
            <a:fillRect/>
          </a:stretch>
        </p:blipFill>
        <p:spPr>
          <a:xfrm>
            <a:off x="6595060" y="1690688"/>
            <a:ext cx="5479823" cy="3808591"/>
          </a:xfrm>
          <a:prstGeom prst="rect">
            <a:avLst/>
          </a:prstGeom>
        </p:spPr>
      </p:pic>
      <p:sp>
        <p:nvSpPr>
          <p:cNvPr id="5" name="Textfeld 4"/>
          <p:cNvSpPr txBox="1"/>
          <p:nvPr/>
        </p:nvSpPr>
        <p:spPr>
          <a:xfrm>
            <a:off x="6595060" y="5776853"/>
            <a:ext cx="3759554" cy="400110"/>
          </a:xfrm>
          <a:prstGeom prst="rect">
            <a:avLst/>
          </a:prstGeom>
          <a:noFill/>
        </p:spPr>
        <p:txBody>
          <a:bodyPr wrap="square" rtlCol="0">
            <a:spAutoFit/>
          </a:bodyPr>
          <a:lstStyle/>
          <a:p>
            <a:r>
              <a:rPr lang="en-US" sz="1000" dirty="0" err="1"/>
              <a:t>Heiko</a:t>
            </a:r>
            <a:r>
              <a:rPr lang="en-US" sz="1000" dirty="0"/>
              <a:t> </a:t>
            </a:r>
            <a:r>
              <a:rPr lang="en-US" sz="1000" dirty="0" err="1"/>
              <a:t>Holtkamp</a:t>
            </a:r>
            <a:r>
              <a:rPr lang="en-US" sz="1000" dirty="0"/>
              <a:t>, </a:t>
            </a:r>
            <a:r>
              <a:rPr lang="en-US" sz="1000" dirty="0">
                <a:hlinkClick r:id="rId3"/>
              </a:rPr>
              <a:t>http://www.rvs.uni-bielefeld.de/~heiko/tcpip/tcpip_html_alt/kap_1_3.html</a:t>
            </a:r>
            <a:r>
              <a:rPr lang="en-US" sz="1000" dirty="0"/>
              <a:t> (10.09.2014)</a:t>
            </a:r>
          </a:p>
        </p:txBody>
      </p:sp>
      <p:sp>
        <p:nvSpPr>
          <p:cNvPr id="6" name="Datumsplatzhalter 5">
            <a:extLst>
              <a:ext uri="{FF2B5EF4-FFF2-40B4-BE49-F238E27FC236}">
                <a16:creationId xmlns:a16="http://schemas.microsoft.com/office/drawing/2014/main" id="{31D1B18C-30D9-4821-953E-A0589E5A6F52}"/>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F9A0CD28-4A0D-40C5-90A7-12C6D97268B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15616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Beispiel E-Mail</a:t>
            </a:r>
            <a:endParaRPr lang="en-US" dirty="0"/>
          </a:p>
        </p:txBody>
      </p:sp>
      <p:pic>
        <p:nvPicPr>
          <p:cNvPr id="4" name="Grafik 3"/>
          <p:cNvPicPr>
            <a:picLocks noChangeAspect="1"/>
          </p:cNvPicPr>
          <p:nvPr/>
        </p:nvPicPr>
        <p:blipFill>
          <a:blip r:embed="rId2"/>
          <a:stretch>
            <a:fillRect/>
          </a:stretch>
        </p:blipFill>
        <p:spPr>
          <a:xfrm>
            <a:off x="1496105" y="1493384"/>
            <a:ext cx="7909152" cy="4643783"/>
          </a:xfrm>
          <a:prstGeom prst="rect">
            <a:avLst/>
          </a:prstGeom>
        </p:spPr>
      </p:pic>
      <p:sp>
        <p:nvSpPr>
          <p:cNvPr id="6" name="Textfeld 5"/>
          <p:cNvSpPr txBox="1"/>
          <p:nvPr/>
        </p:nvSpPr>
        <p:spPr>
          <a:xfrm>
            <a:off x="582132" y="6137167"/>
            <a:ext cx="9737098" cy="276999"/>
          </a:xfrm>
          <a:prstGeom prst="rect">
            <a:avLst/>
          </a:prstGeom>
          <a:noFill/>
        </p:spPr>
        <p:txBody>
          <a:bodyPr wrap="square" rtlCol="0">
            <a:spAutoFit/>
          </a:bodyPr>
          <a:lstStyle/>
          <a:p>
            <a:r>
              <a:rPr lang="de-DE" sz="1200" dirty="0"/>
              <a:t>Sascha </a:t>
            </a:r>
            <a:r>
              <a:rPr lang="de-DE" sz="1200" dirty="0" err="1"/>
              <a:t>Kersken</a:t>
            </a:r>
            <a:r>
              <a:rPr lang="de-DE" sz="1200" dirty="0"/>
              <a:t>, http://openbook.galileocomputing.de/kit/itkomp12001.htm#bild(9.9.2014)</a:t>
            </a:r>
            <a:endParaRPr lang="en-US" sz="1200" dirty="0"/>
          </a:p>
        </p:txBody>
      </p:sp>
      <p:sp>
        <p:nvSpPr>
          <p:cNvPr id="3" name="Datumsplatzhalter 2">
            <a:extLst>
              <a:ext uri="{FF2B5EF4-FFF2-40B4-BE49-F238E27FC236}">
                <a16:creationId xmlns:a16="http://schemas.microsoft.com/office/drawing/2014/main" id="{8C8D1BCB-E76F-43A2-A2A5-C8722C91D630}"/>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9C5931E0-2307-4DEA-8E78-D040117444E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43813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722490" y="458006"/>
            <a:ext cx="10611926" cy="5723375"/>
          </a:xfrm>
          <a:prstGeom prst="rect">
            <a:avLst/>
          </a:prstGeom>
        </p:spPr>
      </p:pic>
      <p:sp>
        <p:nvSpPr>
          <p:cNvPr id="5" name="Textfeld 4"/>
          <p:cNvSpPr txBox="1"/>
          <p:nvPr/>
        </p:nvSpPr>
        <p:spPr>
          <a:xfrm>
            <a:off x="1225598" y="6272634"/>
            <a:ext cx="9737098" cy="276999"/>
          </a:xfrm>
          <a:prstGeom prst="rect">
            <a:avLst/>
          </a:prstGeom>
          <a:noFill/>
        </p:spPr>
        <p:txBody>
          <a:bodyPr wrap="square" rtlCol="0">
            <a:spAutoFit/>
          </a:bodyPr>
          <a:lstStyle/>
          <a:p>
            <a:r>
              <a:rPr lang="de-DE" sz="1200" dirty="0"/>
              <a:t>Sascha </a:t>
            </a:r>
            <a:r>
              <a:rPr lang="de-DE" sz="1200" dirty="0" err="1"/>
              <a:t>Kersken</a:t>
            </a:r>
            <a:r>
              <a:rPr lang="de-DE" sz="1200" dirty="0"/>
              <a:t>, http://openbook.galileocomputing.de/kit/itkomp12001.htm#bild(9.9.2014)</a:t>
            </a:r>
            <a:endParaRPr lang="en-US" sz="1200" dirty="0"/>
          </a:p>
        </p:txBody>
      </p:sp>
      <p:sp>
        <p:nvSpPr>
          <p:cNvPr id="2" name="Datumsplatzhalter 1">
            <a:extLst>
              <a:ext uri="{FF2B5EF4-FFF2-40B4-BE49-F238E27FC236}">
                <a16:creationId xmlns:a16="http://schemas.microsoft.com/office/drawing/2014/main" id="{0D419265-B358-44EB-86EB-AE3292AA65BC}"/>
              </a:ext>
            </a:extLst>
          </p:cNvPr>
          <p:cNvSpPr>
            <a:spLocks noGrp="1"/>
          </p:cNvSpPr>
          <p:nvPr>
            <p:ph type="dt" sz="half" idx="10"/>
          </p:nvPr>
        </p:nvSpPr>
        <p:spPr/>
        <p:txBody>
          <a:bodyPr/>
          <a:lstStyle/>
          <a:p>
            <a:r>
              <a:rPr lang="de-DE"/>
              <a:t>2/2022</a:t>
            </a:r>
            <a:endParaRPr lang="en-US"/>
          </a:p>
        </p:txBody>
      </p:sp>
      <p:sp>
        <p:nvSpPr>
          <p:cNvPr id="4" name="Fußzeilenplatzhalter 3">
            <a:extLst>
              <a:ext uri="{FF2B5EF4-FFF2-40B4-BE49-F238E27FC236}">
                <a16:creationId xmlns:a16="http://schemas.microsoft.com/office/drawing/2014/main" id="{66D63EF4-B855-4C36-AF52-511A139ABE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8485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781095"/>
          </a:xfrm>
        </p:spPr>
        <p:txBody>
          <a:bodyPr/>
          <a:lstStyle/>
          <a:p>
            <a:r>
              <a:rPr lang="de-DE" dirty="0"/>
              <a:t>Schichten und ihre Protokolle</a:t>
            </a:r>
            <a:endParaRPr lang="en-US" dirty="0"/>
          </a:p>
        </p:txBody>
      </p:sp>
      <p:sp>
        <p:nvSpPr>
          <p:cNvPr id="3" name="Inhaltsplatzhalter 2"/>
          <p:cNvSpPr>
            <a:spLocks noGrp="1"/>
          </p:cNvSpPr>
          <p:nvPr>
            <p:ph idx="1"/>
          </p:nvPr>
        </p:nvSpPr>
        <p:spPr>
          <a:xfrm>
            <a:off x="361682" y="1310470"/>
            <a:ext cx="10515600" cy="1381214"/>
          </a:xfrm>
        </p:spPr>
        <p:txBody>
          <a:bodyPr/>
          <a:lstStyle/>
          <a:p>
            <a:r>
              <a:rPr lang="de-DE" dirty="0"/>
              <a:t>In jeder Schicht gibt es Protokolle</a:t>
            </a:r>
          </a:p>
          <a:p>
            <a:r>
              <a:rPr lang="de-DE" dirty="0"/>
              <a:t>Jedes Protokoll kommuniziert mit dem darunter- und darüber liegenden Protokoll </a:t>
            </a:r>
          </a:p>
          <a:p>
            <a:pPr marL="0" indent="0">
              <a:buNone/>
            </a:pPr>
            <a:endParaRPr lang="en-US" dirty="0"/>
          </a:p>
        </p:txBody>
      </p:sp>
      <p:pic>
        <p:nvPicPr>
          <p:cNvPr id="4" name="Grafik 3"/>
          <p:cNvPicPr>
            <a:picLocks noChangeAspect="1"/>
          </p:cNvPicPr>
          <p:nvPr/>
        </p:nvPicPr>
        <p:blipFill>
          <a:blip r:embed="rId2"/>
          <a:stretch>
            <a:fillRect/>
          </a:stretch>
        </p:blipFill>
        <p:spPr>
          <a:xfrm>
            <a:off x="361682" y="3116687"/>
            <a:ext cx="8683363" cy="3233804"/>
          </a:xfrm>
          <a:prstGeom prst="rect">
            <a:avLst/>
          </a:prstGeom>
        </p:spPr>
      </p:pic>
      <p:sp>
        <p:nvSpPr>
          <p:cNvPr id="5" name="Textfeld 4"/>
          <p:cNvSpPr txBox="1"/>
          <p:nvPr/>
        </p:nvSpPr>
        <p:spPr>
          <a:xfrm>
            <a:off x="9162899" y="5891995"/>
            <a:ext cx="3029101" cy="600164"/>
          </a:xfrm>
          <a:prstGeom prst="rect">
            <a:avLst/>
          </a:prstGeom>
          <a:noFill/>
        </p:spPr>
        <p:txBody>
          <a:bodyPr wrap="square" rtlCol="0">
            <a:spAutoFit/>
          </a:bodyPr>
          <a:lstStyle/>
          <a:p>
            <a:r>
              <a:rPr lang="de-DE" sz="1100" dirty="0"/>
              <a:t>Wikipedia, </a:t>
            </a:r>
            <a:r>
              <a:rPr lang="de-DE" sz="1100" dirty="0">
                <a:hlinkClick r:id="rId3"/>
              </a:rPr>
              <a:t>http://de.wikipedia.org/wiki/Internet_Protocol</a:t>
            </a:r>
            <a:r>
              <a:rPr lang="de-DE" sz="1100" dirty="0"/>
              <a:t> (20.9.2014)</a:t>
            </a:r>
            <a:endParaRPr lang="en-US" sz="1100" dirty="0"/>
          </a:p>
        </p:txBody>
      </p:sp>
      <p:sp>
        <p:nvSpPr>
          <p:cNvPr id="6" name="Datumsplatzhalter 5">
            <a:extLst>
              <a:ext uri="{FF2B5EF4-FFF2-40B4-BE49-F238E27FC236}">
                <a16:creationId xmlns:a16="http://schemas.microsoft.com/office/drawing/2014/main" id="{91DD8562-CABC-4F34-B833-659665651B0A}"/>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F013D72A-3DF1-4F2D-8778-36DDB0087F6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30322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806852"/>
          </a:xfrm>
        </p:spPr>
        <p:txBody>
          <a:bodyPr/>
          <a:lstStyle/>
          <a:p>
            <a:r>
              <a:rPr lang="de-DE" dirty="0"/>
              <a:t>Arten von Netzwerken nach Ausdehnung</a:t>
            </a:r>
            <a:endParaRPr lang="en-US"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335653474"/>
              </p:ext>
            </p:extLst>
          </p:nvPr>
        </p:nvGraphicFramePr>
        <p:xfrm>
          <a:off x="310166" y="1374865"/>
          <a:ext cx="10515600" cy="21234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70840">
                <a:tc>
                  <a:txBody>
                    <a:bodyPr/>
                    <a:lstStyle/>
                    <a:p>
                      <a:r>
                        <a:rPr lang="de-DE" dirty="0"/>
                        <a:t>Bezeichnung</a:t>
                      </a:r>
                      <a:endParaRPr lang="en-US" dirty="0"/>
                    </a:p>
                  </a:txBody>
                  <a:tcPr/>
                </a:tc>
                <a:tc>
                  <a:txBody>
                    <a:bodyPr/>
                    <a:lstStyle/>
                    <a:p>
                      <a:r>
                        <a:rPr lang="de-DE" dirty="0"/>
                        <a:t>Erklärung</a:t>
                      </a:r>
                      <a:endParaRPr lang="en-US" dirty="0"/>
                    </a:p>
                  </a:txBody>
                  <a:tcPr/>
                </a:tc>
                <a:extLst>
                  <a:ext uri="{0D108BD9-81ED-4DB2-BD59-A6C34878D82A}">
                    <a16:rowId xmlns:a16="http://schemas.microsoft.com/office/drawing/2014/main" val="10000"/>
                  </a:ext>
                </a:extLst>
              </a:tr>
              <a:tr h="370840">
                <a:tc>
                  <a:txBody>
                    <a:bodyPr/>
                    <a:lstStyle/>
                    <a:p>
                      <a:r>
                        <a:rPr lang="en-US" sz="1800" b="0" i="0" kern="1200" dirty="0">
                          <a:solidFill>
                            <a:schemeClr val="dk1"/>
                          </a:solidFill>
                          <a:effectLst/>
                          <a:latin typeface="+mn-lt"/>
                          <a:ea typeface="+mn-ea"/>
                          <a:cs typeface="+mn-cs"/>
                        </a:rPr>
                        <a:t>Local Area Network (LAN)</a:t>
                      </a:r>
                      <a:endParaRPr lang="en-US" dirty="0"/>
                    </a:p>
                  </a:txBody>
                  <a:tcPr/>
                </a:tc>
                <a:tc>
                  <a:txBody>
                    <a:bodyPr/>
                    <a:lstStyle/>
                    <a:p>
                      <a:r>
                        <a:rPr lang="de-DE" dirty="0"/>
                        <a:t>Netzwerk in einem Gebäude, Firma, Schule – GYS-Netz</a:t>
                      </a:r>
                      <a:endParaRPr lang="en-US" dirty="0"/>
                    </a:p>
                  </a:txBody>
                  <a:tcPr/>
                </a:tc>
                <a:extLst>
                  <a:ext uri="{0D108BD9-81ED-4DB2-BD59-A6C34878D82A}">
                    <a16:rowId xmlns:a16="http://schemas.microsoft.com/office/drawing/2014/main" val="10001"/>
                  </a:ext>
                </a:extLst>
              </a:tr>
              <a:tr h="370840">
                <a:tc>
                  <a:txBody>
                    <a:bodyPr/>
                    <a:lstStyle/>
                    <a:p>
                      <a:r>
                        <a:rPr lang="en-US" sz="1800" b="0" i="0" kern="1200" dirty="0">
                          <a:solidFill>
                            <a:schemeClr val="dk1"/>
                          </a:solidFill>
                          <a:effectLst/>
                          <a:latin typeface="+mn-lt"/>
                          <a:ea typeface="+mn-ea"/>
                          <a:cs typeface="+mn-cs"/>
                        </a:rPr>
                        <a:t>Metropolitan Area Network (MAN)</a:t>
                      </a:r>
                      <a:endParaRPr lang="en-US" dirty="0"/>
                    </a:p>
                  </a:txBody>
                  <a:tcPr/>
                </a:tc>
                <a:tc>
                  <a:txBody>
                    <a:bodyPr/>
                    <a:lstStyle/>
                    <a:p>
                      <a:r>
                        <a:rPr lang="de-DE" dirty="0"/>
                        <a:t>Netzwerk über eine Gemeinde, Stadt – Netzwerk</a:t>
                      </a:r>
                      <a:r>
                        <a:rPr lang="de-DE" baseline="0" dirty="0"/>
                        <a:t> der Stadt Feldkirch mit allen Gebäuden</a:t>
                      </a:r>
                      <a:endParaRPr lang="en-US" dirty="0"/>
                    </a:p>
                  </a:txBody>
                  <a:tcPr/>
                </a:tc>
                <a:extLst>
                  <a:ext uri="{0D108BD9-81ED-4DB2-BD59-A6C34878D82A}">
                    <a16:rowId xmlns:a16="http://schemas.microsoft.com/office/drawing/2014/main" val="10002"/>
                  </a:ext>
                </a:extLst>
              </a:tr>
              <a:tr h="370840">
                <a:tc>
                  <a:txBody>
                    <a:bodyPr/>
                    <a:lstStyle/>
                    <a:p>
                      <a:r>
                        <a:rPr lang="en-US" sz="1800" b="0" i="0" kern="1200" dirty="0">
                          <a:solidFill>
                            <a:schemeClr val="dk1"/>
                          </a:solidFill>
                          <a:effectLst/>
                          <a:latin typeface="+mn-lt"/>
                          <a:ea typeface="+mn-ea"/>
                          <a:cs typeface="+mn-cs"/>
                        </a:rPr>
                        <a:t>Wide Area Network (WAN)</a:t>
                      </a:r>
                      <a:endParaRPr lang="en-US" dirty="0"/>
                    </a:p>
                  </a:txBody>
                  <a:tcPr/>
                </a:tc>
                <a:tc>
                  <a:txBody>
                    <a:bodyPr/>
                    <a:lstStyle/>
                    <a:p>
                      <a:r>
                        <a:rPr lang="de-DE" dirty="0"/>
                        <a:t>Netzwerk über ein Bundesland, Land - Telekom</a:t>
                      </a:r>
                      <a:endParaRPr lang="en-US" dirty="0"/>
                    </a:p>
                  </a:txBody>
                  <a:tcPr/>
                </a:tc>
                <a:extLst>
                  <a:ext uri="{0D108BD9-81ED-4DB2-BD59-A6C34878D82A}">
                    <a16:rowId xmlns:a16="http://schemas.microsoft.com/office/drawing/2014/main" val="10003"/>
                  </a:ext>
                </a:extLst>
              </a:tr>
              <a:tr h="370840">
                <a:tc>
                  <a:txBody>
                    <a:bodyPr/>
                    <a:lstStyle/>
                    <a:p>
                      <a:r>
                        <a:rPr lang="en-US" sz="1800" b="0" i="0" kern="1200" dirty="0">
                          <a:solidFill>
                            <a:schemeClr val="dk1"/>
                          </a:solidFill>
                          <a:effectLst/>
                          <a:latin typeface="+mn-lt"/>
                          <a:ea typeface="+mn-ea"/>
                          <a:cs typeface="+mn-cs"/>
                        </a:rPr>
                        <a:t>Global Area Network (GAN) </a:t>
                      </a:r>
                      <a:endParaRPr lang="en-US" dirty="0"/>
                    </a:p>
                  </a:txBody>
                  <a:tcPr/>
                </a:tc>
                <a:tc>
                  <a:txBody>
                    <a:bodyPr/>
                    <a:lstStyle/>
                    <a:p>
                      <a:r>
                        <a:rPr lang="de-DE" dirty="0"/>
                        <a:t>Netzwerk über mehrere Länder, Kontingente</a:t>
                      </a:r>
                      <a:r>
                        <a:rPr lang="de-DE" baseline="0" dirty="0"/>
                        <a:t> - Internet</a:t>
                      </a:r>
                      <a:endParaRPr lang="en-US" dirty="0"/>
                    </a:p>
                  </a:txBody>
                  <a:tcPr/>
                </a:tc>
                <a:extLst>
                  <a:ext uri="{0D108BD9-81ED-4DB2-BD59-A6C34878D82A}">
                    <a16:rowId xmlns:a16="http://schemas.microsoft.com/office/drawing/2014/main" val="10004"/>
                  </a:ext>
                </a:extLst>
              </a:tr>
            </a:tbl>
          </a:graphicData>
        </a:graphic>
      </p:graphicFrame>
      <p:pic>
        <p:nvPicPr>
          <p:cNvPr id="5122" name="Picture 2" descr="g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043" y="3595240"/>
            <a:ext cx="4223359" cy="2741166"/>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6349402" y="6028629"/>
            <a:ext cx="2395471" cy="307777"/>
          </a:xfrm>
          <a:prstGeom prst="rect">
            <a:avLst/>
          </a:prstGeom>
          <a:noFill/>
        </p:spPr>
        <p:txBody>
          <a:bodyPr wrap="square" rtlCol="0">
            <a:spAutoFit/>
          </a:bodyPr>
          <a:lstStyle/>
          <a:p>
            <a:r>
              <a:rPr lang="de-DE" sz="700" dirty="0" err="1"/>
              <a:t>Lan</a:t>
            </a:r>
            <a:r>
              <a:rPr lang="de-DE" sz="700" dirty="0"/>
              <a:t>, WLAN, </a:t>
            </a:r>
            <a:r>
              <a:rPr lang="de-DE" sz="700" dirty="0" err="1"/>
              <a:t>Gan</a:t>
            </a:r>
            <a:r>
              <a:rPr lang="de-DE" sz="700" dirty="0"/>
              <a:t>, </a:t>
            </a:r>
            <a:r>
              <a:rPr lang="de-DE" sz="700" dirty="0">
                <a:hlinkClick r:id="rId3"/>
              </a:rPr>
              <a:t>https://wirtschaftsinformatik-bkal.wikispaces.com/LAN,+WLAN,+WAN</a:t>
            </a:r>
            <a:r>
              <a:rPr lang="de-DE" sz="700" dirty="0"/>
              <a:t> (26.01.2017)</a:t>
            </a:r>
          </a:p>
        </p:txBody>
      </p:sp>
      <p:sp>
        <p:nvSpPr>
          <p:cNvPr id="5" name="Datumsplatzhalter 4">
            <a:extLst>
              <a:ext uri="{FF2B5EF4-FFF2-40B4-BE49-F238E27FC236}">
                <a16:creationId xmlns:a16="http://schemas.microsoft.com/office/drawing/2014/main" id="{334BF6E9-2ECE-4090-AF3F-269657D40C8E}"/>
              </a:ext>
            </a:extLst>
          </p:cNvPr>
          <p:cNvSpPr>
            <a:spLocks noGrp="1"/>
          </p:cNvSpPr>
          <p:nvPr>
            <p:ph type="dt" sz="half" idx="10"/>
          </p:nvPr>
        </p:nvSpPr>
        <p:spPr/>
        <p:txBody>
          <a:bodyPr/>
          <a:lstStyle/>
          <a:p>
            <a:r>
              <a:rPr lang="de-DE"/>
              <a:t>2/2022</a:t>
            </a:r>
            <a:endParaRPr lang="en-US"/>
          </a:p>
        </p:txBody>
      </p:sp>
      <p:sp>
        <p:nvSpPr>
          <p:cNvPr id="6" name="Fußzeilenplatzhalter 5">
            <a:extLst>
              <a:ext uri="{FF2B5EF4-FFF2-40B4-BE49-F238E27FC236}">
                <a16:creationId xmlns:a16="http://schemas.microsoft.com/office/drawing/2014/main" id="{06FD2C6F-B50B-4095-8FA5-7DAAAA9C44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01154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012914"/>
          </a:xfrm>
        </p:spPr>
        <p:txBody>
          <a:bodyPr/>
          <a:lstStyle/>
          <a:p>
            <a:r>
              <a:rPr lang="de-DE" dirty="0"/>
              <a:t>Tools und Netzwerkanwendungen</a:t>
            </a:r>
            <a:endParaRPr lang="en-US" dirty="0"/>
          </a:p>
        </p:txBody>
      </p:sp>
      <p:sp>
        <p:nvSpPr>
          <p:cNvPr id="3" name="Inhaltsplatzhalter 2"/>
          <p:cNvSpPr>
            <a:spLocks noGrp="1"/>
          </p:cNvSpPr>
          <p:nvPr>
            <p:ph idx="1"/>
          </p:nvPr>
        </p:nvSpPr>
        <p:spPr>
          <a:xfrm>
            <a:off x="232894" y="1378040"/>
            <a:ext cx="6219421" cy="5164428"/>
          </a:xfrm>
        </p:spPr>
        <p:txBody>
          <a:bodyPr>
            <a:normAutofit fontScale="92500"/>
          </a:bodyPr>
          <a:lstStyle/>
          <a:p>
            <a:r>
              <a:rPr lang="de-DE" i="1" dirty="0"/>
              <a:t>Cmd.exe</a:t>
            </a:r>
          </a:p>
          <a:p>
            <a:r>
              <a:rPr lang="de-DE" dirty="0"/>
              <a:t>„Nachfolger“ der </a:t>
            </a:r>
            <a:r>
              <a:rPr lang="de-DE" i="1" dirty="0"/>
              <a:t>command.com</a:t>
            </a:r>
            <a:r>
              <a:rPr lang="de-DE" dirty="0"/>
              <a:t> unter DOS-Zeiten</a:t>
            </a:r>
          </a:p>
          <a:p>
            <a:r>
              <a:rPr lang="de-DE" dirty="0"/>
              <a:t>Vorteil</a:t>
            </a:r>
            <a:r>
              <a:rPr lang="en-US" dirty="0"/>
              <a:t>e</a:t>
            </a:r>
          </a:p>
          <a:p>
            <a:pPr lvl="1"/>
            <a:r>
              <a:rPr lang="de-DE" dirty="0"/>
              <a:t>Viele Befehle der command.com gleich</a:t>
            </a:r>
          </a:p>
          <a:p>
            <a:pPr lvl="1"/>
            <a:r>
              <a:rPr lang="de-DE" dirty="0"/>
              <a:t>Abarbeitung von Batch-Dateien möglich, Beispiel: </a:t>
            </a:r>
            <a:r>
              <a:rPr lang="de-DE" i="1" dirty="0"/>
              <a:t>ablauf.bat</a:t>
            </a:r>
          </a:p>
          <a:p>
            <a:pPr lvl="1"/>
            <a:r>
              <a:rPr lang="en-US" dirty="0" err="1"/>
              <a:t>Wichtige</a:t>
            </a:r>
            <a:r>
              <a:rPr lang="en-US" dirty="0"/>
              <a:t> </a:t>
            </a:r>
            <a:r>
              <a:rPr lang="en-US" dirty="0" err="1"/>
              <a:t>Befehle</a:t>
            </a:r>
            <a:r>
              <a:rPr lang="en-US" dirty="0"/>
              <a:t> </a:t>
            </a:r>
            <a:r>
              <a:rPr lang="en-US" dirty="0" err="1"/>
              <a:t>unter</a:t>
            </a:r>
            <a:r>
              <a:rPr lang="en-US" dirty="0"/>
              <a:t> </a:t>
            </a:r>
            <a:r>
              <a:rPr lang="en-US" b="1" dirty="0">
                <a:hlinkClick r:id="rId2"/>
              </a:rPr>
              <a:t>http://tinyurl.com/7wtlvfv</a:t>
            </a:r>
            <a:endParaRPr lang="en-US" b="1" dirty="0"/>
          </a:p>
          <a:p>
            <a:r>
              <a:rPr lang="de-DE" dirty="0"/>
              <a:t>Hilfe zu einer Anweisung</a:t>
            </a:r>
          </a:p>
          <a:p>
            <a:pPr lvl="1"/>
            <a:r>
              <a:rPr lang="de-DE" i="1" dirty="0" err="1"/>
              <a:t>help</a:t>
            </a:r>
            <a:r>
              <a:rPr lang="de-DE" dirty="0"/>
              <a:t> </a:t>
            </a:r>
            <a:r>
              <a:rPr lang="de-DE" i="1" dirty="0" err="1"/>
              <a:t>befehl</a:t>
            </a:r>
            <a:r>
              <a:rPr lang="de-DE" dirty="0"/>
              <a:t> oder </a:t>
            </a:r>
            <a:r>
              <a:rPr lang="de-DE" i="1" dirty="0" err="1"/>
              <a:t>befehl</a:t>
            </a:r>
            <a:r>
              <a:rPr lang="de-DE" i="1" dirty="0"/>
              <a:t> /</a:t>
            </a:r>
            <a:r>
              <a:rPr lang="de-DE" i="1" dirty="0" err="1"/>
              <a:t>help</a:t>
            </a:r>
            <a:r>
              <a:rPr lang="de-DE" i="1" dirty="0"/>
              <a:t> oder </a:t>
            </a:r>
            <a:r>
              <a:rPr lang="de-DE" i="1" dirty="0" err="1"/>
              <a:t>befehl</a:t>
            </a:r>
            <a:r>
              <a:rPr lang="de-DE" i="1" dirty="0"/>
              <a:t> /?</a:t>
            </a:r>
          </a:p>
          <a:p>
            <a:r>
              <a:rPr lang="de-DE" dirty="0"/>
              <a:t>Neuere Version ist die </a:t>
            </a:r>
            <a:r>
              <a:rPr lang="de-DE" dirty="0" err="1"/>
              <a:t>Powershell</a:t>
            </a:r>
            <a:r>
              <a:rPr lang="de-DE" dirty="0"/>
              <a:t> (</a:t>
            </a:r>
            <a:r>
              <a:rPr lang="de-DE" i="1" dirty="0"/>
              <a:t>powershell.exe</a:t>
            </a:r>
            <a:r>
              <a:rPr lang="de-DE" dirty="0"/>
              <a:t> eingeben)</a:t>
            </a:r>
            <a:endParaRPr lang="en-US" dirty="0"/>
          </a:p>
          <a:p>
            <a:pPr lvl="1"/>
            <a:endParaRPr lang="de-DE" dirty="0"/>
          </a:p>
        </p:txBody>
      </p:sp>
      <p:pic>
        <p:nvPicPr>
          <p:cNvPr id="4" name="Grafik 3"/>
          <p:cNvPicPr>
            <a:picLocks noChangeAspect="1"/>
          </p:cNvPicPr>
          <p:nvPr/>
        </p:nvPicPr>
        <p:blipFill>
          <a:blip r:embed="rId3"/>
          <a:stretch>
            <a:fillRect/>
          </a:stretch>
        </p:blipFill>
        <p:spPr>
          <a:xfrm>
            <a:off x="6964625" y="1378040"/>
            <a:ext cx="4994481" cy="2524259"/>
          </a:xfrm>
          <a:prstGeom prst="rect">
            <a:avLst/>
          </a:prstGeom>
        </p:spPr>
      </p:pic>
      <p:pic>
        <p:nvPicPr>
          <p:cNvPr id="5" name="Grafik 4"/>
          <p:cNvPicPr>
            <a:picLocks noChangeAspect="1"/>
          </p:cNvPicPr>
          <p:nvPr/>
        </p:nvPicPr>
        <p:blipFill>
          <a:blip r:embed="rId4"/>
          <a:stretch>
            <a:fillRect/>
          </a:stretch>
        </p:blipFill>
        <p:spPr>
          <a:xfrm>
            <a:off x="6964625" y="4033011"/>
            <a:ext cx="3720485" cy="2676882"/>
          </a:xfrm>
          <a:prstGeom prst="rect">
            <a:avLst/>
          </a:prstGeom>
        </p:spPr>
      </p:pic>
      <p:sp>
        <p:nvSpPr>
          <p:cNvPr id="6" name="Datumsplatzhalter 5">
            <a:extLst>
              <a:ext uri="{FF2B5EF4-FFF2-40B4-BE49-F238E27FC236}">
                <a16:creationId xmlns:a16="http://schemas.microsoft.com/office/drawing/2014/main" id="{1903A595-472E-47A3-9011-B37F53A6E11A}"/>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4B607B9D-05A4-4C74-94C2-B686C2E2927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6529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2894" y="281414"/>
            <a:ext cx="10515600" cy="639426"/>
          </a:xfrm>
        </p:spPr>
        <p:txBody>
          <a:bodyPr>
            <a:normAutofit/>
          </a:bodyPr>
          <a:lstStyle/>
          <a:p>
            <a:r>
              <a:rPr lang="de-DE" dirty="0"/>
              <a:t>Tools und Netzwerkanwendungen</a:t>
            </a:r>
            <a:endParaRPr lang="en-US" dirty="0"/>
          </a:p>
        </p:txBody>
      </p:sp>
      <p:sp>
        <p:nvSpPr>
          <p:cNvPr id="3" name="Inhaltsplatzhalter 2"/>
          <p:cNvSpPr>
            <a:spLocks noGrp="1"/>
          </p:cNvSpPr>
          <p:nvPr>
            <p:ph idx="1"/>
          </p:nvPr>
        </p:nvSpPr>
        <p:spPr>
          <a:xfrm>
            <a:off x="232894" y="1004552"/>
            <a:ext cx="11673624" cy="5428445"/>
          </a:xfrm>
        </p:spPr>
        <p:txBody>
          <a:bodyPr>
            <a:normAutofit fontScale="77500" lnSpcReduction="20000"/>
          </a:bodyPr>
          <a:lstStyle/>
          <a:p>
            <a:pPr marL="228600" lvl="1">
              <a:spcBef>
                <a:spcPts val="1000"/>
              </a:spcBef>
            </a:pPr>
            <a:r>
              <a:rPr lang="de-DE" dirty="0"/>
              <a:t>Anzeigen aller Netzwerkschnittstellen</a:t>
            </a:r>
            <a:endParaRPr lang="de-DE" i="1" dirty="0">
              <a:solidFill>
                <a:srgbClr val="0070C0"/>
              </a:solidFill>
            </a:endParaRPr>
          </a:p>
          <a:p>
            <a:pPr lvl="1"/>
            <a:r>
              <a:rPr lang="de-DE" i="1" dirty="0" err="1">
                <a:solidFill>
                  <a:srgbClr val="0070C0"/>
                </a:solidFill>
              </a:rPr>
              <a:t>ipconfig</a:t>
            </a:r>
            <a:r>
              <a:rPr lang="de-DE" i="1" dirty="0"/>
              <a:t> </a:t>
            </a:r>
            <a:r>
              <a:rPr lang="de-DE" i="1" dirty="0">
                <a:solidFill>
                  <a:srgbClr val="0070C0"/>
                </a:solidFill>
              </a:rPr>
              <a:t>–all</a:t>
            </a:r>
          </a:p>
          <a:p>
            <a:r>
              <a:rPr lang="de-DE" dirty="0"/>
              <a:t>Testen, ob eine Verbindung besteht/möglich ist</a:t>
            </a:r>
          </a:p>
          <a:p>
            <a:pPr lvl="1"/>
            <a:r>
              <a:rPr lang="de-DE" i="1" dirty="0">
                <a:solidFill>
                  <a:srgbClr val="0070C0"/>
                </a:solidFill>
              </a:rPr>
              <a:t>ping</a:t>
            </a:r>
            <a:r>
              <a:rPr lang="de-DE" dirty="0">
                <a:solidFill>
                  <a:srgbClr val="0070C0"/>
                </a:solidFill>
              </a:rPr>
              <a:t> </a:t>
            </a:r>
            <a:r>
              <a:rPr lang="de-DE" i="1" dirty="0">
                <a:solidFill>
                  <a:srgbClr val="0070C0"/>
                </a:solidFill>
              </a:rPr>
              <a:t>www.gys.at</a:t>
            </a:r>
          </a:p>
          <a:p>
            <a:r>
              <a:rPr lang="de-DE" dirty="0" err="1"/>
              <a:t>Netzwege</a:t>
            </a:r>
            <a:r>
              <a:rPr lang="de-DE" dirty="0"/>
              <a:t> nachverfolgen</a:t>
            </a:r>
          </a:p>
          <a:p>
            <a:pPr lvl="1"/>
            <a:r>
              <a:rPr lang="de-DE" i="1" dirty="0" err="1">
                <a:solidFill>
                  <a:srgbClr val="0070C0"/>
                </a:solidFill>
              </a:rPr>
              <a:t>tracert</a:t>
            </a:r>
            <a:r>
              <a:rPr lang="de-DE" dirty="0"/>
              <a:t> </a:t>
            </a:r>
            <a:r>
              <a:rPr lang="de-DE" i="1" dirty="0">
                <a:solidFill>
                  <a:srgbClr val="0070C0"/>
                </a:solidFill>
              </a:rPr>
              <a:t>www.vol.at</a:t>
            </a:r>
            <a:r>
              <a:rPr lang="de-DE" dirty="0"/>
              <a:t> bzw. </a:t>
            </a:r>
            <a:r>
              <a:rPr lang="de-DE" i="1" dirty="0" err="1">
                <a:solidFill>
                  <a:srgbClr val="0070C0"/>
                </a:solidFill>
              </a:rPr>
              <a:t>pathping</a:t>
            </a:r>
            <a:r>
              <a:rPr lang="de-DE" dirty="0"/>
              <a:t> </a:t>
            </a:r>
            <a:r>
              <a:rPr lang="de-DE" i="1" dirty="0">
                <a:solidFill>
                  <a:srgbClr val="0070C0"/>
                </a:solidFill>
              </a:rPr>
              <a:t>www.vol.at</a:t>
            </a:r>
          </a:p>
          <a:p>
            <a:r>
              <a:rPr lang="de-DE" dirty="0"/>
              <a:t>Zeigt Mac- und zugeordnete IP-Adressen an, die bei Schnittstelle bekannt sind</a:t>
            </a:r>
          </a:p>
          <a:p>
            <a:pPr lvl="1"/>
            <a:r>
              <a:rPr lang="de-DE" i="1" dirty="0" err="1">
                <a:solidFill>
                  <a:srgbClr val="0070C0"/>
                </a:solidFill>
              </a:rPr>
              <a:t>arp</a:t>
            </a:r>
            <a:r>
              <a:rPr lang="de-DE" i="1" dirty="0">
                <a:solidFill>
                  <a:srgbClr val="0070C0"/>
                </a:solidFill>
              </a:rPr>
              <a:t> –a oder </a:t>
            </a:r>
            <a:r>
              <a:rPr lang="de-DE" i="1" dirty="0" err="1">
                <a:solidFill>
                  <a:srgbClr val="0070C0"/>
                </a:solidFill>
              </a:rPr>
              <a:t>getmac</a:t>
            </a:r>
            <a:endParaRPr lang="de-DE" i="1" dirty="0">
              <a:solidFill>
                <a:srgbClr val="0070C0"/>
              </a:solidFill>
            </a:endParaRPr>
          </a:p>
          <a:p>
            <a:r>
              <a:rPr lang="de-DE" dirty="0"/>
              <a:t>Offene Netz-Verbindungen nach außen anzeigen („abhören(</a:t>
            </a:r>
            <a:r>
              <a:rPr lang="de-DE" dirty="0" err="1"/>
              <a:t>listening</a:t>
            </a:r>
            <a:r>
              <a:rPr lang="de-DE" dirty="0"/>
              <a:t>)“ gefährlich, da offener Port)</a:t>
            </a:r>
          </a:p>
          <a:p>
            <a:pPr lvl="1"/>
            <a:r>
              <a:rPr lang="en-US" i="1" dirty="0" err="1">
                <a:solidFill>
                  <a:srgbClr val="0070C0"/>
                </a:solidFill>
              </a:rPr>
              <a:t>netstat</a:t>
            </a:r>
            <a:r>
              <a:rPr lang="en-US" i="1" dirty="0">
                <a:solidFill>
                  <a:srgbClr val="0070C0"/>
                </a:solidFill>
              </a:rPr>
              <a:t> –</a:t>
            </a:r>
            <a:r>
              <a:rPr lang="en-US" i="1" dirty="0" err="1">
                <a:solidFill>
                  <a:srgbClr val="0070C0"/>
                </a:solidFill>
              </a:rPr>
              <a:t>ano</a:t>
            </a:r>
            <a:endParaRPr lang="en-US" i="1" dirty="0">
              <a:solidFill>
                <a:srgbClr val="0070C0"/>
              </a:solidFill>
            </a:endParaRPr>
          </a:p>
          <a:p>
            <a:r>
              <a:rPr lang="de-DE" dirty="0"/>
              <a:t>Benutzerkonten am PC anzeigen</a:t>
            </a:r>
          </a:p>
          <a:p>
            <a:pPr lvl="1"/>
            <a:r>
              <a:rPr lang="de-DE" i="1" dirty="0" err="1">
                <a:solidFill>
                  <a:srgbClr val="0070C0"/>
                </a:solidFill>
              </a:rPr>
              <a:t>net</a:t>
            </a:r>
            <a:r>
              <a:rPr lang="de-DE" i="1" dirty="0">
                <a:solidFill>
                  <a:srgbClr val="0070C0"/>
                </a:solidFill>
              </a:rPr>
              <a:t> </a:t>
            </a:r>
            <a:r>
              <a:rPr lang="de-DE" i="1" dirty="0" err="1">
                <a:solidFill>
                  <a:srgbClr val="0070C0"/>
                </a:solidFill>
              </a:rPr>
              <a:t>user</a:t>
            </a:r>
            <a:endParaRPr lang="de-DE" dirty="0"/>
          </a:p>
          <a:p>
            <a:r>
              <a:rPr lang="de-DE" dirty="0"/>
              <a:t>Freigegebene Ressourcen anzeigen</a:t>
            </a:r>
          </a:p>
          <a:p>
            <a:pPr lvl="1"/>
            <a:r>
              <a:rPr lang="de-DE" i="1" dirty="0" err="1">
                <a:solidFill>
                  <a:srgbClr val="0070C0"/>
                </a:solidFill>
              </a:rPr>
              <a:t>net</a:t>
            </a:r>
            <a:r>
              <a:rPr lang="de-DE" i="1" dirty="0">
                <a:solidFill>
                  <a:srgbClr val="0070C0"/>
                </a:solidFill>
              </a:rPr>
              <a:t> </a:t>
            </a:r>
            <a:r>
              <a:rPr lang="de-DE" i="1" dirty="0" err="1">
                <a:solidFill>
                  <a:srgbClr val="0070C0"/>
                </a:solidFill>
              </a:rPr>
              <a:t>share</a:t>
            </a:r>
            <a:endParaRPr lang="de-DE" i="1" dirty="0">
              <a:solidFill>
                <a:srgbClr val="0070C0"/>
              </a:solidFill>
            </a:endParaRPr>
          </a:p>
          <a:p>
            <a:r>
              <a:rPr lang="de-DE" dirty="0"/>
              <a:t>DNS-Server herausfinden bzw. Hostname zu IP-Adresse oder </a:t>
            </a:r>
            <a:r>
              <a:rPr lang="de-DE" u="sng" dirty="0"/>
              <a:t>umgekehrt</a:t>
            </a:r>
            <a:r>
              <a:rPr lang="de-DE" dirty="0"/>
              <a:t> wandeln</a:t>
            </a:r>
          </a:p>
          <a:p>
            <a:pPr lvl="1"/>
            <a:r>
              <a:rPr lang="de-DE" i="1" dirty="0" err="1">
                <a:solidFill>
                  <a:srgbClr val="0070C0"/>
                </a:solidFill>
              </a:rPr>
              <a:t>nslookup</a:t>
            </a:r>
            <a:r>
              <a:rPr lang="de-DE" i="1" dirty="0">
                <a:solidFill>
                  <a:srgbClr val="0070C0"/>
                </a:solidFill>
              </a:rPr>
              <a:t> </a:t>
            </a:r>
            <a:r>
              <a:rPr lang="de-DE" i="1" dirty="0">
                <a:solidFill>
                  <a:srgbClr val="0070C0"/>
                </a:solidFill>
                <a:hlinkClick r:id="rId2"/>
              </a:rPr>
              <a:t>www.vol.at</a:t>
            </a:r>
            <a:endParaRPr lang="de-DE" i="1" dirty="0">
              <a:solidFill>
                <a:srgbClr val="0070C0"/>
              </a:solidFill>
            </a:endParaRPr>
          </a:p>
          <a:p>
            <a:pPr lvl="1"/>
            <a:r>
              <a:rPr lang="de-AT" i="1" dirty="0" err="1">
                <a:solidFill>
                  <a:srgbClr val="0070C0"/>
                </a:solidFill>
              </a:rPr>
              <a:t>nslookup</a:t>
            </a:r>
            <a:r>
              <a:rPr lang="de-AT" i="1" dirty="0">
                <a:solidFill>
                  <a:srgbClr val="0070C0"/>
                </a:solidFill>
              </a:rPr>
              <a:t> 206.19.49.165</a:t>
            </a:r>
            <a:endParaRPr lang="de-DE" i="1" dirty="0">
              <a:solidFill>
                <a:srgbClr val="0070C0"/>
              </a:solidFill>
            </a:endParaRPr>
          </a:p>
          <a:p>
            <a:endParaRPr lang="de-DE" sz="2400" i="1" dirty="0">
              <a:solidFill>
                <a:srgbClr val="0070C0"/>
              </a:solidFill>
            </a:endParaRPr>
          </a:p>
        </p:txBody>
      </p:sp>
      <p:pic>
        <p:nvPicPr>
          <p:cNvPr id="4" name="Grafik 3"/>
          <p:cNvPicPr>
            <a:picLocks noChangeAspect="1"/>
          </p:cNvPicPr>
          <p:nvPr/>
        </p:nvPicPr>
        <p:blipFill>
          <a:blip r:embed="rId3"/>
          <a:stretch>
            <a:fillRect/>
          </a:stretch>
        </p:blipFill>
        <p:spPr>
          <a:xfrm>
            <a:off x="8770513" y="146426"/>
            <a:ext cx="3323823" cy="2575018"/>
          </a:xfrm>
          <a:prstGeom prst="rect">
            <a:avLst/>
          </a:prstGeom>
        </p:spPr>
      </p:pic>
      <p:sp>
        <p:nvSpPr>
          <p:cNvPr id="5" name="Datumsplatzhalter 4">
            <a:extLst>
              <a:ext uri="{FF2B5EF4-FFF2-40B4-BE49-F238E27FC236}">
                <a16:creationId xmlns:a16="http://schemas.microsoft.com/office/drawing/2014/main" id="{9783710B-7723-45C5-ACE2-945CD2F7105A}"/>
              </a:ext>
            </a:extLst>
          </p:cNvPr>
          <p:cNvSpPr>
            <a:spLocks noGrp="1"/>
          </p:cNvSpPr>
          <p:nvPr>
            <p:ph type="dt" sz="half" idx="10"/>
          </p:nvPr>
        </p:nvSpPr>
        <p:spPr/>
        <p:txBody>
          <a:bodyPr/>
          <a:lstStyle/>
          <a:p>
            <a:r>
              <a:rPr lang="de-DE"/>
              <a:t>2/2022</a:t>
            </a:r>
            <a:endParaRPr lang="en-US"/>
          </a:p>
        </p:txBody>
      </p:sp>
      <p:sp>
        <p:nvSpPr>
          <p:cNvPr id="6" name="Fußzeilenplatzhalter 5">
            <a:extLst>
              <a:ext uri="{FF2B5EF4-FFF2-40B4-BE49-F238E27FC236}">
                <a16:creationId xmlns:a16="http://schemas.microsoft.com/office/drawing/2014/main" id="{1E1FA3F9-2DA2-4289-B57E-B2BDEA29628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5537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2894" y="281414"/>
            <a:ext cx="10515600" cy="639426"/>
          </a:xfrm>
        </p:spPr>
        <p:txBody>
          <a:bodyPr>
            <a:normAutofit/>
          </a:bodyPr>
          <a:lstStyle/>
          <a:p>
            <a:r>
              <a:rPr lang="de-DE" dirty="0"/>
              <a:t>Tools und Netzwerkanwendungen</a:t>
            </a:r>
            <a:endParaRPr lang="en-US" dirty="0"/>
          </a:p>
        </p:txBody>
      </p:sp>
      <p:sp>
        <p:nvSpPr>
          <p:cNvPr id="3" name="Inhaltsplatzhalter 2"/>
          <p:cNvSpPr>
            <a:spLocks noGrp="1"/>
          </p:cNvSpPr>
          <p:nvPr>
            <p:ph idx="1"/>
          </p:nvPr>
        </p:nvSpPr>
        <p:spPr>
          <a:xfrm>
            <a:off x="232894" y="1004552"/>
            <a:ext cx="9123607" cy="1779916"/>
          </a:xfrm>
        </p:spPr>
        <p:txBody>
          <a:bodyPr>
            <a:normAutofit fontScale="92500" lnSpcReduction="20000"/>
          </a:bodyPr>
          <a:lstStyle/>
          <a:p>
            <a:r>
              <a:rPr lang="de-DE" dirty="0"/>
              <a:t>Offene Netz-Verbindungen nach außen anzeigen </a:t>
            </a:r>
            <a:br>
              <a:rPr lang="de-DE" dirty="0"/>
            </a:br>
            <a:r>
              <a:rPr lang="de-DE" dirty="0"/>
              <a:t>(„abhören(</a:t>
            </a:r>
            <a:r>
              <a:rPr lang="de-DE" dirty="0" err="1"/>
              <a:t>listening</a:t>
            </a:r>
            <a:r>
              <a:rPr lang="de-DE" dirty="0"/>
              <a:t>)“ gefährlich, da offener Port vorhanden)</a:t>
            </a:r>
          </a:p>
          <a:p>
            <a:pPr lvl="1"/>
            <a:r>
              <a:rPr lang="en-US" i="1" dirty="0">
                <a:solidFill>
                  <a:srgbClr val="0070C0"/>
                </a:solidFill>
              </a:rPr>
              <a:t>netstat –</a:t>
            </a:r>
            <a:r>
              <a:rPr lang="en-US" i="1" dirty="0" err="1">
                <a:solidFill>
                  <a:srgbClr val="0070C0"/>
                </a:solidFill>
              </a:rPr>
              <a:t>ano</a:t>
            </a:r>
            <a:r>
              <a:rPr lang="en-US" i="1" dirty="0">
                <a:solidFill>
                  <a:srgbClr val="0070C0"/>
                </a:solidFill>
              </a:rPr>
              <a:t>  </a:t>
            </a:r>
            <a:r>
              <a:rPr lang="en-US" dirty="0"/>
              <a:t>(</a:t>
            </a:r>
            <a:r>
              <a:rPr lang="en-US" dirty="0" err="1"/>
              <a:t>zeigt</a:t>
            </a:r>
            <a:r>
              <a:rPr lang="en-US" dirty="0"/>
              <a:t> </a:t>
            </a:r>
            <a:r>
              <a:rPr lang="en-US" dirty="0" err="1"/>
              <a:t>ungefiltert</a:t>
            </a:r>
            <a:r>
              <a:rPr lang="en-US" dirty="0"/>
              <a:t> an)</a:t>
            </a:r>
          </a:p>
          <a:p>
            <a:pPr lvl="1"/>
            <a:r>
              <a:rPr lang="en-US" i="1" dirty="0">
                <a:solidFill>
                  <a:srgbClr val="0070C0"/>
                </a:solidFill>
              </a:rPr>
              <a:t>netstat –</a:t>
            </a:r>
            <a:r>
              <a:rPr lang="en-US" i="1" dirty="0" err="1">
                <a:solidFill>
                  <a:srgbClr val="0070C0"/>
                </a:solidFill>
              </a:rPr>
              <a:t>ano|more</a:t>
            </a:r>
            <a:r>
              <a:rPr lang="en-US" i="1" dirty="0">
                <a:solidFill>
                  <a:srgbClr val="0070C0"/>
                </a:solidFill>
              </a:rPr>
              <a:t>  </a:t>
            </a:r>
            <a:r>
              <a:rPr lang="en-US" dirty="0"/>
              <a:t>(</a:t>
            </a:r>
            <a:r>
              <a:rPr lang="en-US" dirty="0" err="1"/>
              <a:t>Ergebnis</a:t>
            </a:r>
            <a:r>
              <a:rPr lang="en-US" dirty="0"/>
              <a:t> </a:t>
            </a:r>
            <a:r>
              <a:rPr lang="en-US" dirty="0" err="1"/>
              <a:t>ist</a:t>
            </a:r>
            <a:r>
              <a:rPr lang="en-US" dirty="0"/>
              <a:t> </a:t>
            </a:r>
            <a:r>
              <a:rPr lang="en-US" dirty="0" err="1"/>
              <a:t>ein</a:t>
            </a:r>
            <a:r>
              <a:rPr lang="en-US" dirty="0"/>
              <a:t> </a:t>
            </a:r>
            <a:r>
              <a:rPr lang="en-US" dirty="0" err="1"/>
              <a:t>Tabelle</a:t>
            </a:r>
            <a:r>
              <a:rPr lang="en-US" dirty="0"/>
              <a:t>, </a:t>
            </a:r>
            <a:r>
              <a:rPr lang="en-US" dirty="0" err="1"/>
              <a:t>Anwendung</a:t>
            </a:r>
            <a:r>
              <a:rPr lang="en-US" dirty="0"/>
              <a:t> </a:t>
            </a:r>
            <a:r>
              <a:rPr lang="en-US" dirty="0" err="1"/>
              <a:t>über</a:t>
            </a:r>
            <a:r>
              <a:rPr lang="en-US" dirty="0"/>
              <a:t> PID </a:t>
            </a:r>
            <a:r>
              <a:rPr lang="en-US" dirty="0" err="1"/>
              <a:t>Taskmanager</a:t>
            </a:r>
            <a:r>
              <a:rPr lang="en-US" dirty="0"/>
              <a:t> </a:t>
            </a:r>
            <a:r>
              <a:rPr lang="en-US" dirty="0" err="1"/>
              <a:t>eruierbar</a:t>
            </a:r>
            <a:r>
              <a:rPr lang="en-US" dirty="0"/>
              <a:t>)</a:t>
            </a:r>
          </a:p>
          <a:p>
            <a:pPr lvl="1"/>
            <a:r>
              <a:rPr lang="en-US" i="1" dirty="0">
                <a:solidFill>
                  <a:srgbClr val="0070C0"/>
                </a:solidFill>
              </a:rPr>
              <a:t>netstat –</a:t>
            </a:r>
            <a:r>
              <a:rPr lang="en-US" i="1" dirty="0" err="1">
                <a:solidFill>
                  <a:srgbClr val="0070C0"/>
                </a:solidFill>
              </a:rPr>
              <a:t>anob|more</a:t>
            </a:r>
            <a:r>
              <a:rPr lang="en-US" i="1" dirty="0">
                <a:solidFill>
                  <a:srgbClr val="0070C0"/>
                </a:solidFill>
              </a:rPr>
              <a:t> </a:t>
            </a:r>
            <a:r>
              <a:rPr lang="en-US" dirty="0"/>
              <a:t>(PID </a:t>
            </a:r>
            <a:r>
              <a:rPr lang="en-US" dirty="0" err="1"/>
              <a:t>wird</a:t>
            </a:r>
            <a:r>
              <a:rPr lang="en-US" dirty="0"/>
              <a:t> </a:t>
            </a:r>
            <a:r>
              <a:rPr lang="en-US" dirty="0" err="1"/>
              <a:t>als</a:t>
            </a:r>
            <a:r>
              <a:rPr lang="en-US" dirty="0"/>
              <a:t> </a:t>
            </a:r>
            <a:r>
              <a:rPr lang="en-US" dirty="0" err="1"/>
              <a:t>Anwendung</a:t>
            </a:r>
            <a:r>
              <a:rPr lang="en-US" dirty="0"/>
              <a:t> </a:t>
            </a:r>
            <a:r>
              <a:rPr lang="en-US" dirty="0" err="1"/>
              <a:t>angezeigt</a:t>
            </a:r>
            <a:r>
              <a:rPr lang="en-US" dirty="0"/>
              <a:t>)</a:t>
            </a:r>
          </a:p>
          <a:p>
            <a:endParaRPr lang="de-DE" sz="2400" i="1" dirty="0">
              <a:solidFill>
                <a:srgbClr val="0070C0"/>
              </a:solidFill>
            </a:endParaRPr>
          </a:p>
        </p:txBody>
      </p:sp>
      <p:pic>
        <p:nvPicPr>
          <p:cNvPr id="4" name="Grafik 3"/>
          <p:cNvPicPr>
            <a:picLocks noChangeAspect="1"/>
          </p:cNvPicPr>
          <p:nvPr/>
        </p:nvPicPr>
        <p:blipFill>
          <a:blip r:embed="rId2"/>
          <a:stretch>
            <a:fillRect/>
          </a:stretch>
        </p:blipFill>
        <p:spPr>
          <a:xfrm>
            <a:off x="9438068" y="145440"/>
            <a:ext cx="2689309" cy="2572745"/>
          </a:xfrm>
          <a:prstGeom prst="rect">
            <a:avLst/>
          </a:prstGeom>
          <a:ln>
            <a:solidFill>
              <a:schemeClr val="tx1"/>
            </a:solidFill>
          </a:ln>
        </p:spPr>
      </p:pic>
      <p:sp>
        <p:nvSpPr>
          <p:cNvPr id="5" name="Datumsplatzhalter 4">
            <a:extLst>
              <a:ext uri="{FF2B5EF4-FFF2-40B4-BE49-F238E27FC236}">
                <a16:creationId xmlns:a16="http://schemas.microsoft.com/office/drawing/2014/main" id="{9783710B-7723-45C5-ACE2-945CD2F7105A}"/>
              </a:ext>
            </a:extLst>
          </p:cNvPr>
          <p:cNvSpPr>
            <a:spLocks noGrp="1"/>
          </p:cNvSpPr>
          <p:nvPr>
            <p:ph type="dt" sz="half" idx="10"/>
          </p:nvPr>
        </p:nvSpPr>
        <p:spPr/>
        <p:txBody>
          <a:bodyPr/>
          <a:lstStyle/>
          <a:p>
            <a:r>
              <a:rPr lang="de-DE"/>
              <a:t>2/2022</a:t>
            </a:r>
            <a:endParaRPr lang="en-US"/>
          </a:p>
        </p:txBody>
      </p:sp>
      <p:sp>
        <p:nvSpPr>
          <p:cNvPr id="6" name="Fußzeilenplatzhalter 5">
            <a:extLst>
              <a:ext uri="{FF2B5EF4-FFF2-40B4-BE49-F238E27FC236}">
                <a16:creationId xmlns:a16="http://schemas.microsoft.com/office/drawing/2014/main" id="{1E1FA3F9-2DA2-4289-B57E-B2BDEA29628D}"/>
              </a:ext>
            </a:extLst>
          </p:cNvPr>
          <p:cNvSpPr>
            <a:spLocks noGrp="1"/>
          </p:cNvSpPr>
          <p:nvPr>
            <p:ph type="ftr" sz="quarter" idx="11"/>
          </p:nvPr>
        </p:nvSpPr>
        <p:spPr/>
        <p:txBody>
          <a:bodyPr/>
          <a:lstStyle/>
          <a:p>
            <a:endParaRPr lang="en-US"/>
          </a:p>
        </p:txBody>
      </p:sp>
      <p:pic>
        <p:nvPicPr>
          <p:cNvPr id="8" name="Grafik 7">
            <a:extLst>
              <a:ext uri="{FF2B5EF4-FFF2-40B4-BE49-F238E27FC236}">
                <a16:creationId xmlns:a16="http://schemas.microsoft.com/office/drawing/2014/main" id="{59F48C49-A7B5-4BC9-8078-0B4FEDF3EC77}"/>
              </a:ext>
            </a:extLst>
          </p:cNvPr>
          <p:cNvPicPr>
            <a:picLocks noChangeAspect="1"/>
          </p:cNvPicPr>
          <p:nvPr/>
        </p:nvPicPr>
        <p:blipFill>
          <a:blip r:embed="rId3"/>
          <a:stretch>
            <a:fillRect/>
          </a:stretch>
        </p:blipFill>
        <p:spPr>
          <a:xfrm>
            <a:off x="151326" y="2949262"/>
            <a:ext cx="7233745" cy="3504277"/>
          </a:xfrm>
          <a:prstGeom prst="rect">
            <a:avLst/>
          </a:prstGeom>
          <a:ln>
            <a:solidFill>
              <a:schemeClr val="tx1"/>
            </a:solidFill>
          </a:ln>
        </p:spPr>
      </p:pic>
      <p:pic>
        <p:nvPicPr>
          <p:cNvPr id="10" name="Grafik 9">
            <a:extLst>
              <a:ext uri="{FF2B5EF4-FFF2-40B4-BE49-F238E27FC236}">
                <a16:creationId xmlns:a16="http://schemas.microsoft.com/office/drawing/2014/main" id="{CF9E51ED-2295-4EC0-8288-A3470B0985A3}"/>
              </a:ext>
            </a:extLst>
          </p:cNvPr>
          <p:cNvPicPr>
            <a:picLocks noChangeAspect="1"/>
          </p:cNvPicPr>
          <p:nvPr/>
        </p:nvPicPr>
        <p:blipFill>
          <a:blip r:embed="rId4"/>
          <a:stretch>
            <a:fillRect/>
          </a:stretch>
        </p:blipFill>
        <p:spPr>
          <a:xfrm>
            <a:off x="8940285" y="3224564"/>
            <a:ext cx="3100388" cy="3228975"/>
          </a:xfrm>
          <a:prstGeom prst="rect">
            <a:avLst/>
          </a:prstGeom>
          <a:ln>
            <a:solidFill>
              <a:schemeClr val="tx1"/>
            </a:solidFill>
          </a:ln>
        </p:spPr>
      </p:pic>
      <p:cxnSp>
        <p:nvCxnSpPr>
          <p:cNvPr id="12" name="Gerade Verbindung mit Pfeil 11">
            <a:extLst>
              <a:ext uri="{FF2B5EF4-FFF2-40B4-BE49-F238E27FC236}">
                <a16:creationId xmlns:a16="http://schemas.microsoft.com/office/drawing/2014/main" id="{B116A5FE-C00A-48C8-8B86-65CB9C0DB694}"/>
              </a:ext>
            </a:extLst>
          </p:cNvPr>
          <p:cNvCxnSpPr/>
          <p:nvPr/>
        </p:nvCxnSpPr>
        <p:spPr>
          <a:xfrm>
            <a:off x="7695127" y="3638282"/>
            <a:ext cx="2607972" cy="43144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984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98819" y="155508"/>
            <a:ext cx="4867142" cy="630104"/>
          </a:xfrm>
        </p:spPr>
        <p:txBody>
          <a:bodyPr>
            <a:normAutofit/>
          </a:bodyPr>
          <a:lstStyle/>
          <a:p>
            <a:r>
              <a:rPr lang="de-DE" dirty="0"/>
              <a:t>Kontrollfragen/Aufgabe 1</a:t>
            </a:r>
            <a:endParaRPr lang="en-US" dirty="0"/>
          </a:p>
        </p:txBody>
      </p:sp>
      <p:sp>
        <p:nvSpPr>
          <p:cNvPr id="3" name="Inhaltsplatzhalter 2"/>
          <p:cNvSpPr>
            <a:spLocks noGrp="1"/>
          </p:cNvSpPr>
          <p:nvPr>
            <p:ph idx="1"/>
          </p:nvPr>
        </p:nvSpPr>
        <p:spPr>
          <a:xfrm>
            <a:off x="309093" y="1043188"/>
            <a:ext cx="11044707" cy="5679583"/>
          </a:xfrm>
        </p:spPr>
        <p:txBody>
          <a:bodyPr>
            <a:normAutofit fontScale="85000" lnSpcReduction="20000"/>
          </a:bodyPr>
          <a:lstStyle/>
          <a:p>
            <a:pPr marL="514350" indent="-514350">
              <a:buFont typeface="+mj-lt"/>
              <a:buAutoNum type="arabicPeriod"/>
            </a:pPr>
            <a:r>
              <a:rPr lang="de-DE" dirty="0"/>
              <a:t>Was ist der Unterschied zwischen Paket-vermittelter und Schaltkreis-vermittelter Verbindung? Führen Sie andere als die im Unterricht behandelten Beispiele an.</a:t>
            </a:r>
          </a:p>
          <a:p>
            <a:pPr marL="514350" indent="-514350">
              <a:buFont typeface="+mj-lt"/>
              <a:buAutoNum type="arabicPeriod"/>
            </a:pPr>
            <a:r>
              <a:rPr lang="de-DE" dirty="0"/>
              <a:t>Suchen sie nach dem RFC 792 auf der RFC-Homepage. Um was geht es hier bzw. erklären Sie einige Auszüge.</a:t>
            </a:r>
          </a:p>
          <a:p>
            <a:pPr marL="514350" indent="-514350">
              <a:buFont typeface="+mj-lt"/>
              <a:buAutoNum type="arabicPeriod"/>
            </a:pPr>
            <a:r>
              <a:rPr lang="de-DE" dirty="0"/>
              <a:t>Suchen Sie einen nicht ernst gemeinten RFC-Auszug und erklären Sie ihn.</a:t>
            </a:r>
          </a:p>
          <a:p>
            <a:pPr marL="514350" indent="-514350">
              <a:buFont typeface="+mj-lt"/>
              <a:buAutoNum type="arabicPeriod"/>
            </a:pPr>
            <a:r>
              <a:rPr lang="de-DE" dirty="0"/>
              <a:t>Was wissen Sie über Tim Berners-Lee?</a:t>
            </a:r>
          </a:p>
          <a:p>
            <a:pPr marL="514350" indent="-514350">
              <a:buFont typeface="+mj-lt"/>
              <a:buAutoNum type="arabicPeriod"/>
            </a:pPr>
            <a:r>
              <a:rPr lang="de-DE" dirty="0"/>
              <a:t>Was versteht man unter „Ping of Death“</a:t>
            </a:r>
          </a:p>
          <a:p>
            <a:pPr marL="514350" indent="-514350">
              <a:buFont typeface="+mj-lt"/>
              <a:buAutoNum type="arabicPeriod"/>
            </a:pPr>
            <a:r>
              <a:rPr lang="de-DE" dirty="0"/>
              <a:t>Analysieren Sie die 7 OSI-Schichten und finden Sie für jede Schicht eine Anwendung/Technik/Dienst… Ihrer Wahl.</a:t>
            </a:r>
          </a:p>
          <a:p>
            <a:pPr marL="514350" indent="-514350">
              <a:buFont typeface="+mj-lt"/>
              <a:buAutoNum type="arabicPeriod"/>
            </a:pPr>
            <a:r>
              <a:rPr lang="de-DE" dirty="0"/>
              <a:t>LAN bis GAN: Überlegen Sie Netzwerke in Ihrem Lebensraum. Unter welche Kategorie fallen diese?</a:t>
            </a:r>
          </a:p>
          <a:p>
            <a:pPr marL="514350" indent="-514350">
              <a:buFont typeface="+mj-lt"/>
              <a:buAutoNum type="arabicPeriod"/>
            </a:pPr>
            <a:r>
              <a:rPr lang="de-DE" dirty="0"/>
              <a:t>Testen Sie 3 Netzwerkbefehle, die behandelt wurden und präsentieren Sie die Ergebnisse.</a:t>
            </a:r>
          </a:p>
          <a:p>
            <a:pPr marL="514350" indent="-514350">
              <a:buFont typeface="+mj-lt"/>
              <a:buAutoNum type="arabicPeriod"/>
            </a:pPr>
            <a:r>
              <a:rPr lang="de-DE" dirty="0"/>
              <a:t>Präsentieren Sie 2 bordeigene bzw. webbasierte Tools Ihrer Wahl, mit denen Sie Netzwerk-Informationen erhalten können und die NICHT(!!) im Unterricht erwähnt wurden.</a:t>
            </a:r>
          </a:p>
          <a:p>
            <a:endParaRPr lang="de-DE" dirty="0"/>
          </a:p>
          <a:p>
            <a:endParaRPr lang="de-DE" dirty="0"/>
          </a:p>
          <a:p>
            <a:endParaRPr lang="de-DE" dirty="0"/>
          </a:p>
          <a:p>
            <a:endParaRPr lang="de-DE" dirty="0"/>
          </a:p>
          <a:p>
            <a:endParaRPr lang="en-US" dirty="0"/>
          </a:p>
        </p:txBody>
      </p:sp>
      <p:sp>
        <p:nvSpPr>
          <p:cNvPr id="4" name="Datumsplatzhalter 3">
            <a:extLst>
              <a:ext uri="{FF2B5EF4-FFF2-40B4-BE49-F238E27FC236}">
                <a16:creationId xmlns:a16="http://schemas.microsoft.com/office/drawing/2014/main" id="{E6122C10-393E-4FF2-AEBD-049ACFE0B0E0}"/>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F6F4D485-1626-4EA5-8220-F732984101E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57043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832610"/>
          </a:xfrm>
        </p:spPr>
        <p:txBody>
          <a:bodyPr/>
          <a:lstStyle/>
          <a:p>
            <a:r>
              <a:rPr lang="de-DE" dirty="0"/>
              <a:t>Merkmale von Computernetzwerken</a:t>
            </a:r>
            <a:endParaRPr lang="en-US" dirty="0"/>
          </a:p>
        </p:txBody>
      </p:sp>
      <p:sp>
        <p:nvSpPr>
          <p:cNvPr id="3" name="Inhaltsplatzhalter 2"/>
          <p:cNvSpPr>
            <a:spLocks noGrp="1"/>
          </p:cNvSpPr>
          <p:nvPr>
            <p:ph idx="1"/>
          </p:nvPr>
        </p:nvSpPr>
        <p:spPr>
          <a:xfrm>
            <a:off x="149717" y="1197736"/>
            <a:ext cx="10515600" cy="4351338"/>
          </a:xfrm>
        </p:spPr>
        <p:txBody>
          <a:bodyPr>
            <a:normAutofit/>
          </a:bodyPr>
          <a:lstStyle/>
          <a:p>
            <a:r>
              <a:rPr lang="de-DE" dirty="0"/>
              <a:t>Mehrere Übertragungsmedien wie Kupfer-Kabel, WLAN, Glasfaser, Bluetooth, Lichtwellenleiter etc., meist gemischt</a:t>
            </a:r>
          </a:p>
          <a:p>
            <a:r>
              <a:rPr lang="de-DE" dirty="0"/>
              <a:t>Größtes Netzwerk ist das Internet</a:t>
            </a:r>
          </a:p>
          <a:p>
            <a:r>
              <a:rPr lang="de-DE" dirty="0"/>
              <a:t>Paketvermittelte Datenübertragung</a:t>
            </a:r>
          </a:p>
          <a:p>
            <a:pPr lvl="1"/>
            <a:r>
              <a:rPr lang="de-DE" dirty="0"/>
              <a:t>Daten werden in einzelne Datenpakete zerlegt</a:t>
            </a:r>
          </a:p>
          <a:p>
            <a:pPr lvl="1"/>
            <a:r>
              <a:rPr lang="de-DE" dirty="0"/>
              <a:t>Jedes Paket hat laufende Nummer, Absender- und Zieladresse</a:t>
            </a:r>
          </a:p>
          <a:p>
            <a:pPr lvl="1"/>
            <a:r>
              <a:rPr lang="de-DE" dirty="0"/>
              <a:t>Pakete werden an Router übergeben, die Pakete an weitere Router weitergeleitet bis zum endgültigen Empfänger</a:t>
            </a:r>
          </a:p>
          <a:p>
            <a:r>
              <a:rPr lang="de-DE" dirty="0"/>
              <a:t>Jeder beteiligte Computer leitet nicht-für-ihn-bestimmte Pakete an nächsten </a:t>
            </a:r>
            <a:r>
              <a:rPr lang="de-DE" dirty="0">
                <a:hlinkClick r:id="rId2"/>
              </a:rPr>
              <a:t>Router</a:t>
            </a:r>
            <a:r>
              <a:rPr lang="de-DE" dirty="0"/>
              <a:t> weiter</a:t>
            </a:r>
          </a:p>
          <a:p>
            <a:pPr marL="0" indent="0">
              <a:buNone/>
            </a:pPr>
            <a:endParaRPr lang="en-US" i="1" dirty="0"/>
          </a:p>
        </p:txBody>
      </p:sp>
      <p:pic>
        <p:nvPicPr>
          <p:cNvPr id="3074" name="Picture 2" descr="Semantic Social Network by edycop - Semantic Social Netwo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8147" y="390885"/>
            <a:ext cx="1211643" cy="1211643"/>
          </a:xfrm>
          <a:prstGeom prst="rect">
            <a:avLst/>
          </a:prstGeom>
          <a:noFill/>
          <a:extLst>
            <a:ext uri="{909E8E84-426E-40DD-AFC4-6F175D3DCCD1}">
              <a14:hiddenFill xmlns:a14="http://schemas.microsoft.com/office/drawing/2010/main">
                <a:solidFill>
                  <a:srgbClr val="FFFFFF"/>
                </a:solidFill>
              </a14:hiddenFill>
            </a:ext>
          </a:extLst>
        </p:spPr>
      </p:pic>
      <p:sp>
        <p:nvSpPr>
          <p:cNvPr id="4" name="Datumsplatzhalter 3">
            <a:extLst>
              <a:ext uri="{FF2B5EF4-FFF2-40B4-BE49-F238E27FC236}">
                <a16:creationId xmlns:a16="http://schemas.microsoft.com/office/drawing/2014/main" id="{9310BA34-E76E-4FE9-90C3-8BFD9530A85C}"/>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A0A9A183-0A9C-454C-8810-D1A8C6A5BF6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18245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Netzwerkstandard Ethernet</a:t>
            </a:r>
            <a:endParaRPr lang="en-US" dirty="0"/>
          </a:p>
        </p:txBody>
      </p:sp>
      <p:sp>
        <p:nvSpPr>
          <p:cNvPr id="3" name="Inhaltsplatzhalter 2"/>
          <p:cNvSpPr>
            <a:spLocks noGrp="1"/>
          </p:cNvSpPr>
          <p:nvPr>
            <p:ph idx="1"/>
          </p:nvPr>
        </p:nvSpPr>
        <p:spPr/>
        <p:txBody>
          <a:bodyPr>
            <a:normAutofit/>
          </a:bodyPr>
          <a:lstStyle/>
          <a:p>
            <a:r>
              <a:rPr lang="de-DE" dirty="0"/>
              <a:t>Der häufigste Standard heißt Ethernet, kabelgebunden</a:t>
            </a:r>
          </a:p>
          <a:p>
            <a:r>
              <a:rPr lang="de-DE" dirty="0"/>
              <a:t>Ist keine Hardware, sondern ein Standard, wie ein Gerät Daten in ein Netz schickt</a:t>
            </a:r>
          </a:p>
          <a:p>
            <a:pPr lvl="1"/>
            <a:r>
              <a:rPr lang="en-US" b="1" i="1" dirty="0" err="1"/>
              <a:t>Zugriffsmethode</a:t>
            </a:r>
            <a:r>
              <a:rPr lang="en-US" b="1" i="1" dirty="0"/>
              <a:t> CSMA/CD-Schema (</a:t>
            </a:r>
            <a:r>
              <a:rPr lang="en-US" dirty="0"/>
              <a:t>Carrier Sense Multiple Access with Collision Detection)</a:t>
            </a:r>
          </a:p>
          <a:p>
            <a:pPr lvl="2"/>
            <a:r>
              <a:rPr lang="de-DE" dirty="0"/>
              <a:t>Ein Gerät lauscht vor dem Senden, ob im Netzwerk frei ist</a:t>
            </a:r>
          </a:p>
          <a:p>
            <a:pPr lvl="2"/>
            <a:r>
              <a:rPr lang="de-DE" dirty="0"/>
              <a:t>Wenn frei, sendet es Daten</a:t>
            </a:r>
          </a:p>
          <a:p>
            <a:pPr lvl="2"/>
            <a:r>
              <a:rPr lang="de-DE" dirty="0"/>
              <a:t>Auch andere Geräte können gleichzeitig senden, Multiple Access</a:t>
            </a:r>
          </a:p>
          <a:p>
            <a:pPr lvl="2"/>
            <a:r>
              <a:rPr lang="de-DE" dirty="0"/>
              <a:t>Bei Kollisionen stoppt ein Gerät das Senden, wartet und probiert es erneut</a:t>
            </a:r>
          </a:p>
          <a:p>
            <a:r>
              <a:rPr lang="de-DE" dirty="0"/>
              <a:t>Simulation unter </a:t>
            </a:r>
            <a:r>
              <a:rPr lang="en-US" b="1" dirty="0">
                <a:hlinkClick r:id="rId2"/>
              </a:rPr>
              <a:t>http://tinyurl.com/q2b2pox</a:t>
            </a:r>
            <a:endParaRPr lang="de-DE" dirty="0"/>
          </a:p>
          <a:p>
            <a:endParaRPr lang="en-US" dirty="0"/>
          </a:p>
          <a:p>
            <a:pPr lvl="1"/>
            <a:endParaRPr lang="en-US" dirty="0"/>
          </a:p>
        </p:txBody>
      </p:sp>
      <p:sp>
        <p:nvSpPr>
          <p:cNvPr id="4" name="Datumsplatzhalter 3">
            <a:extLst>
              <a:ext uri="{FF2B5EF4-FFF2-40B4-BE49-F238E27FC236}">
                <a16:creationId xmlns:a16="http://schemas.microsoft.com/office/drawing/2014/main" id="{6A80A2F6-BF72-4E59-9639-B483B79BD16E}"/>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1683D677-0C2F-4C38-8DE4-0147929B16D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27043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5884572" cy="871247"/>
          </a:xfrm>
        </p:spPr>
        <p:txBody>
          <a:bodyPr>
            <a:normAutofit fontScale="90000"/>
          </a:bodyPr>
          <a:lstStyle/>
          <a:p>
            <a:r>
              <a:rPr lang="de-DE" dirty="0"/>
              <a:t>Netzwerkkarte mit MAC-Adressen</a:t>
            </a:r>
            <a:endParaRPr lang="en-US" dirty="0"/>
          </a:p>
        </p:txBody>
      </p:sp>
      <p:sp>
        <p:nvSpPr>
          <p:cNvPr id="3" name="Inhaltsplatzhalter 2"/>
          <p:cNvSpPr>
            <a:spLocks noGrp="1"/>
          </p:cNvSpPr>
          <p:nvPr>
            <p:ph idx="1"/>
          </p:nvPr>
        </p:nvSpPr>
        <p:spPr>
          <a:xfrm>
            <a:off x="155620" y="1120462"/>
            <a:ext cx="10515600" cy="3544866"/>
          </a:xfrm>
        </p:spPr>
        <p:txBody>
          <a:bodyPr>
            <a:normAutofit/>
          </a:bodyPr>
          <a:lstStyle/>
          <a:p>
            <a:r>
              <a:rPr lang="de-AT" sz="2200" dirty="0"/>
              <a:t>Netzwerkkarten bzw. deren MAC-Adresse gehören zur Schicht 2</a:t>
            </a:r>
          </a:p>
          <a:p>
            <a:r>
              <a:rPr lang="de-AT" sz="2200" dirty="0"/>
              <a:t>In der Schicht 3 werden aus den MAC-Adressen die logischen IP-Adressen</a:t>
            </a:r>
          </a:p>
          <a:p>
            <a:r>
              <a:rPr lang="de-AT" sz="2200" dirty="0"/>
              <a:t>MAC-Adresse (für Media Access Control, einer der beiden Bestandteile der OSI-Netzzugangsschicht). Es handelt sich um eine 48 Bit lange Zahl, die in sechs hexadezimalen Blöcken zwischen 0 und 255 (00 bis FF hex) geschrieben wird, zum Beispiel 00-A0-C9-E8-5F-64.</a:t>
            </a:r>
          </a:p>
          <a:p>
            <a:r>
              <a:rPr lang="de-AT" sz="2200" dirty="0"/>
              <a:t>Die Datenpakete – auf der Netzzugangsschicht 2 Frames genannt – werden mit den MAC-Adressen der sendenden und der empfangenden Station versehen und in der Regel an alle Stationen im Segment versandt. Jede Station überprüft daraufhin, ob die Daten für sie bestimmt sind oder nicht. </a:t>
            </a:r>
          </a:p>
          <a:p>
            <a:endParaRPr lang="en-US" sz="2200" dirty="0"/>
          </a:p>
        </p:txBody>
      </p:sp>
      <p:pic>
        <p:nvPicPr>
          <p:cNvPr id="3074" name="Picture 2" descr="What is MAC Add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1987" y="4459266"/>
            <a:ext cx="3746723" cy="168818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9447190" y="6259005"/>
            <a:ext cx="1834703" cy="584775"/>
          </a:xfrm>
          <a:prstGeom prst="rect">
            <a:avLst/>
          </a:prstGeom>
          <a:noFill/>
        </p:spPr>
        <p:txBody>
          <a:bodyPr wrap="square" rtlCol="0">
            <a:spAutoFit/>
          </a:bodyPr>
          <a:lstStyle/>
          <a:p>
            <a:r>
              <a:rPr lang="de-DE" sz="800" dirty="0" err="1"/>
              <a:t>What</a:t>
            </a:r>
            <a:r>
              <a:rPr lang="de-DE" sz="800" dirty="0"/>
              <a:t> </a:t>
            </a:r>
            <a:r>
              <a:rPr lang="de-DE" sz="800" dirty="0" err="1"/>
              <a:t>is</a:t>
            </a:r>
            <a:r>
              <a:rPr lang="de-DE" sz="800" dirty="0"/>
              <a:t> MAC </a:t>
            </a:r>
            <a:r>
              <a:rPr lang="de-DE" sz="800" dirty="0" err="1"/>
              <a:t>Address</a:t>
            </a:r>
            <a:r>
              <a:rPr lang="de-DE" sz="800" dirty="0"/>
              <a:t>, </a:t>
            </a:r>
            <a:r>
              <a:rPr lang="de-DE" sz="800" dirty="0">
                <a:hlinkClick r:id="rId3"/>
              </a:rPr>
              <a:t>http://www.thewindowsclub.com/change-mac-address-in-windows</a:t>
            </a:r>
            <a:r>
              <a:rPr lang="de-DE" sz="800" dirty="0"/>
              <a:t> (20.01.2017</a:t>
            </a:r>
          </a:p>
        </p:txBody>
      </p:sp>
      <p:pic>
        <p:nvPicPr>
          <p:cNvPr id="3076" name="Picture 4" descr="Sirius 100 Tarjeta Pci para Ethernet de Alta Velocid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8776" y="4689745"/>
            <a:ext cx="2098227" cy="1773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197736" y="5674230"/>
            <a:ext cx="1944709" cy="584775"/>
          </a:xfrm>
          <a:prstGeom prst="rect">
            <a:avLst/>
          </a:prstGeom>
          <a:noFill/>
        </p:spPr>
        <p:txBody>
          <a:bodyPr wrap="square" rtlCol="0">
            <a:spAutoFit/>
          </a:bodyPr>
          <a:lstStyle/>
          <a:p>
            <a:r>
              <a:rPr lang="de-DE" sz="800" dirty="0" err="1"/>
              <a:t>Nexxt</a:t>
            </a:r>
            <a:r>
              <a:rPr lang="de-DE" sz="800" dirty="0"/>
              <a:t>, </a:t>
            </a:r>
            <a:r>
              <a:rPr lang="de-DE" sz="800" dirty="0">
                <a:hlinkClick r:id="rId5"/>
              </a:rPr>
              <a:t>http://www.nexxtsolutions.com/co/sirius-100-tarjeta-pci-para-ethernet-de-alta-velocidad</a:t>
            </a:r>
            <a:r>
              <a:rPr lang="de-DE" sz="800" dirty="0"/>
              <a:t> (20.01.2017)</a:t>
            </a:r>
          </a:p>
        </p:txBody>
      </p:sp>
      <p:sp>
        <p:nvSpPr>
          <p:cNvPr id="6" name="Datumsplatzhalter 5">
            <a:extLst>
              <a:ext uri="{FF2B5EF4-FFF2-40B4-BE49-F238E27FC236}">
                <a16:creationId xmlns:a16="http://schemas.microsoft.com/office/drawing/2014/main" id="{637BB2C3-87AF-4FCF-876A-4939A65D8007}"/>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681B56C5-6A0F-4038-B719-A3A6F3554EC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53453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Hubs</a:t>
            </a:r>
            <a:endParaRPr lang="en-US" dirty="0"/>
          </a:p>
        </p:txBody>
      </p:sp>
      <p:sp>
        <p:nvSpPr>
          <p:cNvPr id="3" name="Inhaltsplatzhalter 2"/>
          <p:cNvSpPr>
            <a:spLocks noGrp="1"/>
          </p:cNvSpPr>
          <p:nvPr>
            <p:ph idx="1"/>
          </p:nvPr>
        </p:nvSpPr>
        <p:spPr/>
        <p:txBody>
          <a:bodyPr/>
          <a:lstStyle/>
          <a:p>
            <a:r>
              <a:rPr lang="de-DE" dirty="0"/>
              <a:t>sind „dumme Verteiler“</a:t>
            </a:r>
          </a:p>
          <a:p>
            <a:r>
              <a:rPr lang="de-DE" dirty="0"/>
              <a:t>Senden Datenpakete immer an alle Computer</a:t>
            </a:r>
          </a:p>
          <a:p>
            <a:r>
              <a:rPr lang="de-DE" dirty="0"/>
              <a:t>Kollisionsanfällig</a:t>
            </a:r>
          </a:p>
          <a:p>
            <a:r>
              <a:rPr lang="de-DE" dirty="0"/>
              <a:t>Alle Anschlüsse teilen sich die maximale Übertragungsgeschwindigkeit</a:t>
            </a:r>
          </a:p>
          <a:p>
            <a:endParaRPr lang="en-US" dirty="0"/>
          </a:p>
        </p:txBody>
      </p:sp>
      <p:pic>
        <p:nvPicPr>
          <p:cNvPr id="4" name="Grafik 3"/>
          <p:cNvPicPr>
            <a:picLocks noChangeAspect="1"/>
          </p:cNvPicPr>
          <p:nvPr/>
        </p:nvPicPr>
        <p:blipFill>
          <a:blip r:embed="rId2"/>
          <a:stretch>
            <a:fillRect/>
          </a:stretch>
        </p:blipFill>
        <p:spPr>
          <a:xfrm>
            <a:off x="7628116" y="2930547"/>
            <a:ext cx="4276725" cy="3057525"/>
          </a:xfrm>
          <a:prstGeom prst="rect">
            <a:avLst/>
          </a:prstGeom>
        </p:spPr>
      </p:pic>
      <p:sp>
        <p:nvSpPr>
          <p:cNvPr id="5" name="Datumsplatzhalter 4">
            <a:extLst>
              <a:ext uri="{FF2B5EF4-FFF2-40B4-BE49-F238E27FC236}">
                <a16:creationId xmlns:a16="http://schemas.microsoft.com/office/drawing/2014/main" id="{A09389DD-D7F8-4486-A46F-67E9C86BECA8}"/>
              </a:ext>
            </a:extLst>
          </p:cNvPr>
          <p:cNvSpPr>
            <a:spLocks noGrp="1"/>
          </p:cNvSpPr>
          <p:nvPr>
            <p:ph type="dt" sz="half" idx="10"/>
          </p:nvPr>
        </p:nvSpPr>
        <p:spPr/>
        <p:txBody>
          <a:bodyPr/>
          <a:lstStyle/>
          <a:p>
            <a:r>
              <a:rPr lang="de-DE"/>
              <a:t>2/2022</a:t>
            </a:r>
            <a:endParaRPr lang="en-US"/>
          </a:p>
        </p:txBody>
      </p:sp>
      <p:sp>
        <p:nvSpPr>
          <p:cNvPr id="6" name="Fußzeilenplatzhalter 5">
            <a:extLst>
              <a:ext uri="{FF2B5EF4-FFF2-40B4-BE49-F238E27FC236}">
                <a16:creationId xmlns:a16="http://schemas.microsoft.com/office/drawing/2014/main" id="{9BC89C3C-D19B-466A-A21D-4B587518D39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74807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7135" y="184821"/>
            <a:ext cx="10515600" cy="935641"/>
          </a:xfrm>
        </p:spPr>
        <p:txBody>
          <a:bodyPr/>
          <a:lstStyle/>
          <a:p>
            <a:r>
              <a:rPr lang="de-DE" dirty="0"/>
              <a:t>Switch</a:t>
            </a:r>
            <a:endParaRPr lang="en-US" dirty="0"/>
          </a:p>
        </p:txBody>
      </p:sp>
      <p:sp>
        <p:nvSpPr>
          <p:cNvPr id="3" name="Inhaltsplatzhalter 2"/>
          <p:cNvSpPr>
            <a:spLocks noGrp="1"/>
          </p:cNvSpPr>
          <p:nvPr>
            <p:ph idx="1"/>
          </p:nvPr>
        </p:nvSpPr>
        <p:spPr>
          <a:xfrm>
            <a:off x="207134" y="1120462"/>
            <a:ext cx="11705823" cy="3425780"/>
          </a:xfrm>
        </p:spPr>
        <p:txBody>
          <a:bodyPr>
            <a:normAutofit/>
          </a:bodyPr>
          <a:lstStyle/>
          <a:p>
            <a:r>
              <a:rPr lang="de-DE" sz="2400" dirty="0"/>
              <a:t>Ist ein „intelligenter“ Verteiler</a:t>
            </a:r>
          </a:p>
          <a:p>
            <a:r>
              <a:rPr lang="de-AT" sz="2400" dirty="0"/>
              <a:t>Stellt für zwei Stationen, die miteinander kommunizieren möchten, eine exklusive Punkt-zu-Punkt-Verbindung bereit. </a:t>
            </a:r>
          </a:p>
          <a:p>
            <a:r>
              <a:rPr lang="de-AT" sz="2400" dirty="0"/>
              <a:t>Die MAC-Adressen aller Schnittstellen, an die er bereits Daten ausgeliefert hat, werden zwischenspeichert (MAC </a:t>
            </a:r>
            <a:r>
              <a:rPr lang="de-AT" sz="2400" dirty="0" err="1"/>
              <a:t>Address</a:t>
            </a:r>
            <a:r>
              <a:rPr lang="de-AT" sz="2400" dirty="0"/>
              <a:t> Table)  -&gt; „kennt jeden Computer persönlich“</a:t>
            </a:r>
          </a:p>
          <a:p>
            <a:r>
              <a:rPr lang="de-AT" sz="2400" dirty="0"/>
              <a:t>Jeder Port verfügt über die maximale Übertragungsgeschwindigkeit</a:t>
            </a:r>
          </a:p>
          <a:p>
            <a:r>
              <a:rPr lang="de-AT" sz="2400" dirty="0"/>
              <a:t>Die Switch Ports sind in der Regel konfigurierbar</a:t>
            </a:r>
          </a:p>
          <a:p>
            <a:r>
              <a:rPr lang="de-AT" sz="2400" dirty="0"/>
              <a:t>Switches sind auf der OSI-Schicht 2 und  3 (wenn IP-fähig)</a:t>
            </a:r>
            <a:endParaRPr lang="en-US" sz="2400" dirty="0"/>
          </a:p>
        </p:txBody>
      </p:sp>
      <p:pic>
        <p:nvPicPr>
          <p:cNvPr id="4" name="Grafik 3"/>
          <p:cNvPicPr>
            <a:picLocks noChangeAspect="1"/>
          </p:cNvPicPr>
          <p:nvPr/>
        </p:nvPicPr>
        <p:blipFill>
          <a:blip r:embed="rId2"/>
          <a:stretch>
            <a:fillRect/>
          </a:stretch>
        </p:blipFill>
        <p:spPr>
          <a:xfrm>
            <a:off x="2931888" y="4669463"/>
            <a:ext cx="2533047" cy="1624840"/>
          </a:xfrm>
          <a:prstGeom prst="rect">
            <a:avLst/>
          </a:prstGeom>
        </p:spPr>
      </p:pic>
      <p:sp>
        <p:nvSpPr>
          <p:cNvPr id="5" name="Textfeld 4"/>
          <p:cNvSpPr txBox="1"/>
          <p:nvPr/>
        </p:nvSpPr>
        <p:spPr>
          <a:xfrm>
            <a:off x="1210614" y="5687945"/>
            <a:ext cx="1609859" cy="707886"/>
          </a:xfrm>
          <a:prstGeom prst="rect">
            <a:avLst/>
          </a:prstGeom>
          <a:noFill/>
        </p:spPr>
        <p:txBody>
          <a:bodyPr wrap="square" rtlCol="0">
            <a:spAutoFit/>
          </a:bodyPr>
          <a:lstStyle/>
          <a:p>
            <a:r>
              <a:rPr lang="de-DE" sz="800" dirty="0"/>
              <a:t>Netgear, </a:t>
            </a:r>
            <a:r>
              <a:rPr lang="de-DE" sz="800" dirty="0">
                <a:hlinkClick r:id="rId3"/>
              </a:rPr>
              <a:t>http://www.netgear.de/business/products/switches/unmanaged/?cid=wmt_netgear_organic</a:t>
            </a:r>
            <a:r>
              <a:rPr lang="de-DE" sz="800" dirty="0"/>
              <a:t> (20.01.2017)</a:t>
            </a:r>
          </a:p>
        </p:txBody>
      </p:sp>
      <p:pic>
        <p:nvPicPr>
          <p:cNvPr id="6" name="Grafik 5"/>
          <p:cNvPicPr>
            <a:picLocks noChangeAspect="1"/>
          </p:cNvPicPr>
          <p:nvPr/>
        </p:nvPicPr>
        <p:blipFill>
          <a:blip r:embed="rId4"/>
          <a:stretch>
            <a:fillRect/>
          </a:stretch>
        </p:blipFill>
        <p:spPr>
          <a:xfrm>
            <a:off x="8098402" y="3887829"/>
            <a:ext cx="3667722" cy="2154059"/>
          </a:xfrm>
          <a:prstGeom prst="rect">
            <a:avLst/>
          </a:prstGeom>
        </p:spPr>
      </p:pic>
      <p:sp>
        <p:nvSpPr>
          <p:cNvPr id="7" name="Textfeld 6"/>
          <p:cNvSpPr txBox="1"/>
          <p:nvPr/>
        </p:nvSpPr>
        <p:spPr>
          <a:xfrm>
            <a:off x="9092485" y="6164998"/>
            <a:ext cx="2673639" cy="461665"/>
          </a:xfrm>
          <a:prstGeom prst="rect">
            <a:avLst/>
          </a:prstGeom>
          <a:noFill/>
        </p:spPr>
        <p:txBody>
          <a:bodyPr wrap="square" rtlCol="0">
            <a:spAutoFit/>
          </a:bodyPr>
          <a:lstStyle/>
          <a:p>
            <a:r>
              <a:rPr lang="de-DE" sz="800" dirty="0" err="1"/>
              <a:t>How</a:t>
            </a:r>
            <a:r>
              <a:rPr lang="de-DE" sz="800" dirty="0"/>
              <a:t> </a:t>
            </a:r>
            <a:r>
              <a:rPr lang="de-DE" sz="800" dirty="0" err="1"/>
              <a:t>does</a:t>
            </a:r>
            <a:r>
              <a:rPr lang="de-DE" sz="800" dirty="0"/>
              <a:t> a </a:t>
            </a:r>
            <a:r>
              <a:rPr lang="de-DE" sz="800" dirty="0" err="1"/>
              <a:t>switch</a:t>
            </a:r>
            <a:r>
              <a:rPr lang="de-DE" sz="800" dirty="0"/>
              <a:t> </a:t>
            </a:r>
            <a:r>
              <a:rPr lang="de-DE" sz="800" dirty="0" err="1"/>
              <a:t>learn</a:t>
            </a:r>
            <a:r>
              <a:rPr lang="de-DE" sz="800" dirty="0"/>
              <a:t> Mac </a:t>
            </a:r>
            <a:r>
              <a:rPr lang="de-DE" sz="800" dirty="0" err="1"/>
              <a:t>addresses</a:t>
            </a:r>
            <a:r>
              <a:rPr lang="de-DE" sz="800" dirty="0"/>
              <a:t>, </a:t>
            </a:r>
            <a:r>
              <a:rPr lang="de-DE" sz="800" dirty="0">
                <a:hlinkClick r:id="rId5"/>
              </a:rPr>
              <a:t>https://networklessons.com/switching/how-does-a-switch-learn-mac-addresses/</a:t>
            </a:r>
            <a:r>
              <a:rPr lang="de-DE" sz="800" dirty="0"/>
              <a:t> (20.01.2017)</a:t>
            </a:r>
          </a:p>
        </p:txBody>
      </p:sp>
      <p:sp>
        <p:nvSpPr>
          <p:cNvPr id="8" name="Datumsplatzhalter 7">
            <a:extLst>
              <a:ext uri="{FF2B5EF4-FFF2-40B4-BE49-F238E27FC236}">
                <a16:creationId xmlns:a16="http://schemas.microsoft.com/office/drawing/2014/main" id="{56018130-A31A-4878-BC6B-81F91A22189A}"/>
              </a:ext>
            </a:extLst>
          </p:cNvPr>
          <p:cNvSpPr>
            <a:spLocks noGrp="1"/>
          </p:cNvSpPr>
          <p:nvPr>
            <p:ph type="dt" sz="half" idx="10"/>
          </p:nvPr>
        </p:nvSpPr>
        <p:spPr/>
        <p:txBody>
          <a:bodyPr/>
          <a:lstStyle/>
          <a:p>
            <a:r>
              <a:rPr lang="de-DE"/>
              <a:t>2/2022</a:t>
            </a:r>
            <a:endParaRPr lang="en-US"/>
          </a:p>
        </p:txBody>
      </p:sp>
      <p:sp>
        <p:nvSpPr>
          <p:cNvPr id="9" name="Fußzeilenplatzhalter 8">
            <a:extLst>
              <a:ext uri="{FF2B5EF4-FFF2-40B4-BE49-F238E27FC236}">
                <a16:creationId xmlns:a16="http://schemas.microsoft.com/office/drawing/2014/main" id="{3BFEAC52-4017-419F-838C-4184B4CF3F9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65994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35947" y="169594"/>
            <a:ext cx="2664854" cy="461665"/>
          </a:xfrm>
        </p:spPr>
        <p:txBody>
          <a:bodyPr>
            <a:normAutofit fontScale="90000"/>
          </a:bodyPr>
          <a:lstStyle/>
          <a:p>
            <a:r>
              <a:rPr lang="de-DE" dirty="0"/>
              <a:t>Router</a:t>
            </a:r>
          </a:p>
        </p:txBody>
      </p:sp>
      <p:sp>
        <p:nvSpPr>
          <p:cNvPr id="3" name="Inhaltsplatzhalter 2"/>
          <p:cNvSpPr>
            <a:spLocks noGrp="1"/>
          </p:cNvSpPr>
          <p:nvPr>
            <p:ph idx="1"/>
          </p:nvPr>
        </p:nvSpPr>
        <p:spPr>
          <a:xfrm>
            <a:off x="212409" y="924103"/>
            <a:ext cx="7816403" cy="4351338"/>
          </a:xfrm>
        </p:spPr>
        <p:txBody>
          <a:bodyPr/>
          <a:lstStyle/>
          <a:p>
            <a:r>
              <a:rPr lang="de-DE" dirty="0"/>
              <a:t>Router verbinden Netzwerke</a:t>
            </a:r>
          </a:p>
          <a:p>
            <a:r>
              <a:rPr lang="de-DE" dirty="0"/>
              <a:t>Suchen gemeinsam mit anderen „bekannten“ Routern den schnellsten Weg zum Empfänger</a:t>
            </a:r>
          </a:p>
          <a:p>
            <a:r>
              <a:rPr lang="de-DE" dirty="0"/>
              <a:t>Treffen ihre Weiterleitungsentscheidungen aufgrund von IP-Adressen (Routing Tabellen)</a:t>
            </a:r>
          </a:p>
          <a:p>
            <a:r>
              <a:rPr lang="de-DE" dirty="0"/>
              <a:t>Übersetzen interne in externe IP-Adressen</a:t>
            </a:r>
          </a:p>
          <a:p>
            <a:r>
              <a:rPr lang="de-DE" dirty="0"/>
              <a:t>Haben einen internen Anschluss (Port) für das internen LAN (Standardgateway) und eine WAN-Anschluss für das Modem ins Internet</a:t>
            </a:r>
          </a:p>
        </p:txBody>
      </p:sp>
      <p:pic>
        <p:nvPicPr>
          <p:cNvPr id="4098" name="Picture 2" descr="https://upload.wikimedia.org/wikipedia/commons/thumb/5/5c/Router.svg/310px-Router.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1545" y="562684"/>
            <a:ext cx="1939344" cy="1313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9092486" y="1876434"/>
            <a:ext cx="2871988" cy="215444"/>
          </a:xfrm>
          <a:prstGeom prst="rect">
            <a:avLst/>
          </a:prstGeom>
          <a:noFill/>
        </p:spPr>
        <p:txBody>
          <a:bodyPr wrap="square" rtlCol="0">
            <a:spAutoFit/>
          </a:bodyPr>
          <a:lstStyle/>
          <a:p>
            <a:r>
              <a:rPr lang="de-DE" sz="800" dirty="0"/>
              <a:t>Router, </a:t>
            </a:r>
            <a:r>
              <a:rPr lang="de-DE" sz="800" dirty="0">
                <a:hlinkClick r:id="rId3"/>
              </a:rPr>
              <a:t>https://de.wikipedia.org/wiki/Router</a:t>
            </a:r>
            <a:r>
              <a:rPr lang="de-DE" sz="800" dirty="0"/>
              <a:t> (20.01.2017)</a:t>
            </a:r>
          </a:p>
        </p:txBody>
      </p:sp>
      <p:pic>
        <p:nvPicPr>
          <p:cNvPr id="4100" name="Picture 4" descr="http://www.cisco.com/c/dam/en/us/support/docs/SWTG/ProductImages/routers-2801-integrated-services-rou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6873" y="2171420"/>
            <a:ext cx="3188688" cy="928352"/>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8582602" y="3179314"/>
            <a:ext cx="3188688" cy="338554"/>
          </a:xfrm>
          <a:prstGeom prst="rect">
            <a:avLst/>
          </a:prstGeom>
          <a:noFill/>
        </p:spPr>
        <p:txBody>
          <a:bodyPr wrap="square" rtlCol="0">
            <a:spAutoFit/>
          </a:bodyPr>
          <a:lstStyle/>
          <a:p>
            <a:r>
              <a:rPr lang="de-DE" sz="800" dirty="0"/>
              <a:t>Cisco 2801, </a:t>
            </a:r>
            <a:r>
              <a:rPr lang="de-DE" sz="800" dirty="0">
                <a:hlinkClick r:id="rId5"/>
              </a:rPr>
              <a:t>http://www.cisco.com/c/en/us/support/routers/2801-integrated-services-router-isr/model.html</a:t>
            </a:r>
            <a:r>
              <a:rPr lang="de-DE" sz="800" dirty="0"/>
              <a:t> (20.01.2017)</a:t>
            </a:r>
          </a:p>
        </p:txBody>
      </p:sp>
      <p:pic>
        <p:nvPicPr>
          <p:cNvPr id="4102" name="Picture 6" descr="Bildergebnis für router  &quot;standard gateway&quot; mod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6873" y="3700440"/>
            <a:ext cx="3424965" cy="258444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9465972" y="6300782"/>
            <a:ext cx="2655865" cy="461665"/>
          </a:xfrm>
          <a:prstGeom prst="rect">
            <a:avLst/>
          </a:prstGeom>
          <a:noFill/>
        </p:spPr>
        <p:txBody>
          <a:bodyPr wrap="square" rtlCol="0">
            <a:spAutoFit/>
          </a:bodyPr>
          <a:lstStyle/>
          <a:p>
            <a:r>
              <a:rPr lang="de-DE" sz="800" dirty="0" err="1"/>
              <a:t>Printertechs</a:t>
            </a:r>
            <a:r>
              <a:rPr lang="de-DE" sz="800" dirty="0"/>
              <a:t>, </a:t>
            </a:r>
            <a:r>
              <a:rPr lang="de-DE" sz="800" dirty="0">
                <a:hlinkClick r:id="rId7"/>
              </a:rPr>
              <a:t>http://www.printertechs.com/other-instructions/network-printing-tutorial/150-how-ip-gateway-work</a:t>
            </a:r>
            <a:r>
              <a:rPr lang="de-DE" sz="800" dirty="0"/>
              <a:t> (20.01.2017)</a:t>
            </a:r>
          </a:p>
        </p:txBody>
      </p:sp>
      <p:sp>
        <p:nvSpPr>
          <p:cNvPr id="7" name="Datumsplatzhalter 6">
            <a:extLst>
              <a:ext uri="{FF2B5EF4-FFF2-40B4-BE49-F238E27FC236}">
                <a16:creationId xmlns:a16="http://schemas.microsoft.com/office/drawing/2014/main" id="{A008AEBF-2F0E-497A-81D0-0ECFEEE99BF1}"/>
              </a:ext>
            </a:extLst>
          </p:cNvPr>
          <p:cNvSpPr>
            <a:spLocks noGrp="1"/>
          </p:cNvSpPr>
          <p:nvPr>
            <p:ph type="dt" sz="half" idx="10"/>
          </p:nvPr>
        </p:nvSpPr>
        <p:spPr/>
        <p:txBody>
          <a:bodyPr/>
          <a:lstStyle/>
          <a:p>
            <a:r>
              <a:rPr lang="de-DE"/>
              <a:t>2/2022</a:t>
            </a:r>
            <a:endParaRPr lang="en-US"/>
          </a:p>
        </p:txBody>
      </p:sp>
      <p:sp>
        <p:nvSpPr>
          <p:cNvPr id="8" name="Fußzeilenplatzhalter 7">
            <a:extLst>
              <a:ext uri="{FF2B5EF4-FFF2-40B4-BE49-F238E27FC236}">
                <a16:creationId xmlns:a16="http://schemas.microsoft.com/office/drawing/2014/main" id="{C996F3D0-394A-40E1-BE68-D88E9AF41D8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09818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42763" y="0"/>
            <a:ext cx="2845158" cy="1044575"/>
          </a:xfrm>
        </p:spPr>
        <p:txBody>
          <a:bodyPr/>
          <a:lstStyle/>
          <a:p>
            <a:r>
              <a:rPr lang="de-DE" dirty="0"/>
              <a:t>IP-Adressen</a:t>
            </a:r>
            <a:endParaRPr lang="en-US" dirty="0"/>
          </a:p>
        </p:txBody>
      </p:sp>
      <p:sp>
        <p:nvSpPr>
          <p:cNvPr id="3" name="Inhaltsplatzhalter 2"/>
          <p:cNvSpPr>
            <a:spLocks noGrp="1"/>
          </p:cNvSpPr>
          <p:nvPr>
            <p:ph idx="1"/>
          </p:nvPr>
        </p:nvSpPr>
        <p:spPr>
          <a:xfrm>
            <a:off x="258651" y="821073"/>
            <a:ext cx="10515600" cy="3763806"/>
          </a:xfrm>
        </p:spPr>
        <p:txBody>
          <a:bodyPr/>
          <a:lstStyle/>
          <a:p>
            <a:r>
              <a:rPr lang="de-AT" b="1" i="1" dirty="0"/>
              <a:t>Aufbau der IP-Adressen</a:t>
            </a:r>
            <a:endParaRPr lang="de-AT" dirty="0"/>
          </a:p>
          <a:p>
            <a:pPr lvl="1"/>
            <a:r>
              <a:rPr lang="de-AT" dirty="0"/>
              <a:t>Eine IP-Adresse des klassischen Typs – der Version IPv4 gemäß RFC 791 – ist eine 32 Bits (4 Byte) lange Zahl. Sie wird üblicherweise in vier durch Punkte getrennten Dezimalzahlen zwischen 0 und 255 geschrieben. </a:t>
            </a:r>
          </a:p>
          <a:p>
            <a:pPr lvl="1"/>
            <a:r>
              <a:rPr lang="de-AT" dirty="0"/>
              <a:t>Eine typische IP-Adresse wäre etwa 11000010 00010001 01010001 11000001 und lautet in der gängigen Schreibweise dann 194.17.81.193.</a:t>
            </a:r>
          </a:p>
          <a:p>
            <a:r>
              <a:rPr lang="de-AT" dirty="0"/>
              <a:t>Jede IP-Adresse teilt sich in einen Netz- und Clientteil</a:t>
            </a:r>
          </a:p>
          <a:p>
            <a:r>
              <a:rPr lang="de-AT" dirty="0"/>
              <a:t>IPv6 hat 128 Bit (16 Byte) -&gt; 2</a:t>
            </a:r>
            <a:r>
              <a:rPr lang="de-AT" baseline="30000" dirty="0"/>
              <a:t>128</a:t>
            </a:r>
            <a:r>
              <a:rPr lang="de-AT" dirty="0"/>
              <a:t> Möglichkeiten</a:t>
            </a:r>
          </a:p>
          <a:p>
            <a:pPr lvl="1"/>
            <a:r>
              <a:rPr lang="de-AT" dirty="0"/>
              <a:t>Vergleich: IPv4 (Golfball), IPv6 (ein Planet, Sonne)</a:t>
            </a:r>
          </a:p>
          <a:p>
            <a:endParaRPr lang="en-US" dirty="0"/>
          </a:p>
        </p:txBody>
      </p:sp>
      <p:pic>
        <p:nvPicPr>
          <p:cNvPr id="5122" name="Picture 2" descr="IP-Adressen-Verglei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707" y="4547092"/>
            <a:ext cx="5395538" cy="171772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9465973" y="6264812"/>
            <a:ext cx="2343954" cy="461665"/>
          </a:xfrm>
          <a:prstGeom prst="rect">
            <a:avLst/>
          </a:prstGeom>
          <a:noFill/>
        </p:spPr>
        <p:txBody>
          <a:bodyPr wrap="square" rtlCol="0">
            <a:spAutoFit/>
          </a:bodyPr>
          <a:lstStyle/>
          <a:p>
            <a:r>
              <a:rPr lang="de-DE" sz="800" dirty="0"/>
              <a:t>IPv6-Akademie, </a:t>
            </a:r>
            <a:r>
              <a:rPr lang="de-DE" sz="800" dirty="0">
                <a:hlinkClick r:id="rId3"/>
              </a:rPr>
              <a:t>http://www.ipv6-akademie.de/einfuhrung-in-die-ipv6-adressen/</a:t>
            </a:r>
            <a:r>
              <a:rPr lang="de-DE" sz="800" dirty="0"/>
              <a:t> (22.01.2017)</a:t>
            </a:r>
          </a:p>
        </p:txBody>
      </p:sp>
      <p:sp>
        <p:nvSpPr>
          <p:cNvPr id="5" name="Datumsplatzhalter 4">
            <a:extLst>
              <a:ext uri="{FF2B5EF4-FFF2-40B4-BE49-F238E27FC236}">
                <a16:creationId xmlns:a16="http://schemas.microsoft.com/office/drawing/2014/main" id="{B83430A3-7024-4468-9771-1F8B2F6E2661}"/>
              </a:ext>
            </a:extLst>
          </p:cNvPr>
          <p:cNvSpPr>
            <a:spLocks noGrp="1"/>
          </p:cNvSpPr>
          <p:nvPr>
            <p:ph type="dt" sz="half" idx="10"/>
          </p:nvPr>
        </p:nvSpPr>
        <p:spPr/>
        <p:txBody>
          <a:bodyPr/>
          <a:lstStyle/>
          <a:p>
            <a:r>
              <a:rPr lang="de-DE"/>
              <a:t>2/2022</a:t>
            </a:r>
            <a:endParaRPr lang="en-US"/>
          </a:p>
        </p:txBody>
      </p:sp>
      <p:sp>
        <p:nvSpPr>
          <p:cNvPr id="6" name="Fußzeilenplatzhalter 5">
            <a:extLst>
              <a:ext uri="{FF2B5EF4-FFF2-40B4-BE49-F238E27FC236}">
                <a16:creationId xmlns:a16="http://schemas.microsoft.com/office/drawing/2014/main" id="{59F4C44D-A4A2-40D0-ADE3-014D88DA426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07866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Klassen von IP-Netzen</a:t>
            </a:r>
            <a:endParaRPr lang="en-US" dirty="0"/>
          </a:p>
        </p:txBody>
      </p:sp>
      <p:pic>
        <p:nvPicPr>
          <p:cNvPr id="4" name="Grafik 3"/>
          <p:cNvPicPr>
            <a:picLocks noChangeAspect="1"/>
          </p:cNvPicPr>
          <p:nvPr/>
        </p:nvPicPr>
        <p:blipFill>
          <a:blip r:embed="rId2"/>
          <a:stretch>
            <a:fillRect/>
          </a:stretch>
        </p:blipFill>
        <p:spPr>
          <a:xfrm>
            <a:off x="670714" y="4503202"/>
            <a:ext cx="10335714" cy="1672746"/>
          </a:xfrm>
          <a:prstGeom prst="rect">
            <a:avLst/>
          </a:prstGeom>
          <a:ln>
            <a:solidFill>
              <a:schemeClr val="tx1"/>
            </a:solidFill>
          </a:ln>
        </p:spPr>
      </p:pic>
      <p:pic>
        <p:nvPicPr>
          <p:cNvPr id="5" name="Grafik 4"/>
          <p:cNvPicPr>
            <a:picLocks noChangeAspect="1"/>
          </p:cNvPicPr>
          <p:nvPr/>
        </p:nvPicPr>
        <p:blipFill>
          <a:blip r:embed="rId3"/>
          <a:stretch>
            <a:fillRect/>
          </a:stretch>
        </p:blipFill>
        <p:spPr>
          <a:xfrm>
            <a:off x="713203" y="1538013"/>
            <a:ext cx="10293225" cy="2554301"/>
          </a:xfrm>
          <a:prstGeom prst="rect">
            <a:avLst/>
          </a:prstGeom>
          <a:ln>
            <a:solidFill>
              <a:schemeClr val="tx1"/>
            </a:solidFill>
          </a:ln>
        </p:spPr>
      </p:pic>
      <p:sp>
        <p:nvSpPr>
          <p:cNvPr id="3" name="Textfeld 2"/>
          <p:cNvSpPr txBox="1"/>
          <p:nvPr/>
        </p:nvSpPr>
        <p:spPr>
          <a:xfrm>
            <a:off x="9581882" y="6334780"/>
            <a:ext cx="1578735" cy="523220"/>
          </a:xfrm>
          <a:prstGeom prst="rect">
            <a:avLst/>
          </a:prstGeom>
          <a:noFill/>
        </p:spPr>
        <p:txBody>
          <a:bodyPr wrap="square" rtlCol="0">
            <a:spAutoFit/>
          </a:bodyPr>
          <a:lstStyle/>
          <a:p>
            <a:r>
              <a:rPr lang="de-DE" sz="700" dirty="0"/>
              <a:t>Sascha </a:t>
            </a:r>
            <a:r>
              <a:rPr lang="de-DE" sz="700" dirty="0" err="1"/>
              <a:t>Kersken</a:t>
            </a:r>
            <a:r>
              <a:rPr lang="de-DE" sz="700" dirty="0"/>
              <a:t>, Kompendium der Informationstechnik, </a:t>
            </a:r>
            <a:r>
              <a:rPr lang="de-DE" sz="700" dirty="0">
                <a:hlinkClick r:id="rId4"/>
              </a:rPr>
              <a:t>http://www.filmsupport.at/WIFI/kit/itkomp13002.htm</a:t>
            </a:r>
            <a:r>
              <a:rPr lang="de-DE" sz="700" dirty="0"/>
              <a:t> (22.01.2017)</a:t>
            </a:r>
          </a:p>
        </p:txBody>
      </p:sp>
      <p:sp>
        <p:nvSpPr>
          <p:cNvPr id="6" name="Datumsplatzhalter 5">
            <a:extLst>
              <a:ext uri="{FF2B5EF4-FFF2-40B4-BE49-F238E27FC236}">
                <a16:creationId xmlns:a16="http://schemas.microsoft.com/office/drawing/2014/main" id="{C17D32FB-6BDF-4EA1-89A7-E6C0DDBA635D}"/>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C356C177-33E8-4A7C-A5ED-0FEE6CDC03D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93756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Netzwerkmasken (</a:t>
            </a:r>
            <a:r>
              <a:rPr lang="de-DE" dirty="0" err="1"/>
              <a:t>Subnetmask</a:t>
            </a:r>
            <a:r>
              <a:rPr lang="de-DE" dirty="0"/>
              <a:t>)</a:t>
            </a:r>
            <a:endParaRPr lang="en-US" dirty="0"/>
          </a:p>
        </p:txBody>
      </p:sp>
      <p:sp>
        <p:nvSpPr>
          <p:cNvPr id="3" name="Inhaltsplatzhalter 2"/>
          <p:cNvSpPr>
            <a:spLocks noGrp="1"/>
          </p:cNvSpPr>
          <p:nvPr>
            <p:ph idx="1"/>
          </p:nvPr>
        </p:nvSpPr>
        <p:spPr>
          <a:xfrm>
            <a:off x="838200" y="1825625"/>
            <a:ext cx="10515600" cy="2772133"/>
          </a:xfrm>
        </p:spPr>
        <p:txBody>
          <a:bodyPr>
            <a:normAutofit lnSpcReduction="10000"/>
          </a:bodyPr>
          <a:lstStyle/>
          <a:p>
            <a:r>
              <a:rPr lang="de-DE" dirty="0"/>
              <a:t>Ist eine 2. IP-Adresse, die den Netz- bzw. den Client-Teil einer IP-Adresse festlegt</a:t>
            </a:r>
          </a:p>
          <a:p>
            <a:r>
              <a:rPr lang="de-DE" dirty="0"/>
              <a:t>Netzteil wird meist mit 255, Clientteil meist mit 0 festgelegt</a:t>
            </a:r>
          </a:p>
          <a:p>
            <a:r>
              <a:rPr lang="de-DE" dirty="0"/>
              <a:t>Analogie Telefon: was ist Vorwahl, was ist Telefonnummer</a:t>
            </a:r>
          </a:p>
          <a:p>
            <a:pPr lvl="1"/>
            <a:r>
              <a:rPr lang="de-DE" dirty="0"/>
              <a:t>06641234567 -&gt;unklar</a:t>
            </a:r>
          </a:p>
          <a:p>
            <a:pPr lvl="1"/>
            <a:r>
              <a:rPr lang="de-DE" dirty="0"/>
              <a:t>0664/1234567 -&gt;Telefonanbieter durch </a:t>
            </a:r>
            <a:r>
              <a:rPr lang="de-DE" dirty="0" err="1"/>
              <a:t>Slash</a:t>
            </a:r>
            <a:r>
              <a:rPr lang="de-DE" dirty="0"/>
              <a:t> gekennzeichnet (links Netz, rechts Client)</a:t>
            </a:r>
            <a:endParaRPr lang="en-US" dirty="0"/>
          </a:p>
        </p:txBody>
      </p:sp>
      <p:pic>
        <p:nvPicPr>
          <p:cNvPr id="4" name="Grafik 3"/>
          <p:cNvPicPr>
            <a:picLocks noChangeAspect="1"/>
          </p:cNvPicPr>
          <p:nvPr/>
        </p:nvPicPr>
        <p:blipFill>
          <a:blip r:embed="rId2"/>
          <a:stretch>
            <a:fillRect/>
          </a:stretch>
        </p:blipFill>
        <p:spPr>
          <a:xfrm>
            <a:off x="715716" y="4836285"/>
            <a:ext cx="5468914" cy="1693304"/>
          </a:xfrm>
          <a:prstGeom prst="rect">
            <a:avLst/>
          </a:prstGeom>
        </p:spPr>
      </p:pic>
      <p:sp>
        <p:nvSpPr>
          <p:cNvPr id="5" name="Textfeld 4"/>
          <p:cNvSpPr txBox="1"/>
          <p:nvPr/>
        </p:nvSpPr>
        <p:spPr>
          <a:xfrm>
            <a:off x="6375042" y="5144594"/>
            <a:ext cx="4687910" cy="1384995"/>
          </a:xfrm>
          <a:prstGeom prst="rect">
            <a:avLst/>
          </a:prstGeom>
          <a:noFill/>
        </p:spPr>
        <p:txBody>
          <a:bodyPr wrap="square" rtlCol="0">
            <a:spAutoFit/>
          </a:bodyPr>
          <a:lstStyle/>
          <a:p>
            <a:pPr marL="285750" indent="-285750">
              <a:buFont typeface="Arial" panose="020B0604020202020204" pitchFamily="34" charset="0"/>
              <a:buChar char="•"/>
            </a:pPr>
            <a:r>
              <a:rPr lang="de-DE" sz="1400" b="1" i="1" dirty="0"/>
              <a:t>Beispiel links</a:t>
            </a:r>
          </a:p>
          <a:p>
            <a:pPr marL="742950" lvl="1" indent="-285750">
              <a:buFont typeface="Arial" panose="020B0604020202020204" pitchFamily="34" charset="0"/>
              <a:buChar char="•"/>
            </a:pPr>
            <a:r>
              <a:rPr lang="de-DE" sz="1400" dirty="0"/>
              <a:t>3 Oktette (24 Bit) bestimmen den Netzanteil</a:t>
            </a:r>
          </a:p>
          <a:p>
            <a:pPr marL="742950" lvl="1" indent="-285750">
              <a:buFont typeface="Arial" panose="020B0604020202020204" pitchFamily="34" charset="0"/>
              <a:buChar char="•"/>
            </a:pPr>
            <a:r>
              <a:rPr lang="de-DE" sz="1400" dirty="0"/>
              <a:t>Es kann maximal 256 Clients geben</a:t>
            </a:r>
          </a:p>
          <a:p>
            <a:pPr marL="742950" lvl="1" indent="-285750">
              <a:buFont typeface="Arial" panose="020B0604020202020204" pitchFamily="34" charset="0"/>
              <a:buChar char="•"/>
            </a:pPr>
            <a:r>
              <a:rPr lang="de-DE" sz="1400" dirty="0"/>
              <a:t>Jede Client-IP-Adresse beginnt mit 192.168.132.0 bis 255</a:t>
            </a:r>
          </a:p>
          <a:p>
            <a:endParaRPr lang="en-US" sz="1400" dirty="0"/>
          </a:p>
        </p:txBody>
      </p:sp>
      <p:sp>
        <p:nvSpPr>
          <p:cNvPr id="6" name="Datumsplatzhalter 5">
            <a:extLst>
              <a:ext uri="{FF2B5EF4-FFF2-40B4-BE49-F238E27FC236}">
                <a16:creationId xmlns:a16="http://schemas.microsoft.com/office/drawing/2014/main" id="{A1C4C0FB-83ED-4349-83D3-CC944CB2AC86}"/>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278267E3-3E35-4359-8034-002378F25A6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63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014" y="184820"/>
            <a:ext cx="10515600" cy="845489"/>
          </a:xfrm>
        </p:spPr>
        <p:txBody>
          <a:bodyPr/>
          <a:lstStyle/>
          <a:p>
            <a:r>
              <a:rPr lang="de-DE" dirty="0"/>
              <a:t>CIDR- „</a:t>
            </a:r>
            <a:r>
              <a:rPr lang="de-DE" dirty="0" err="1"/>
              <a:t>Classless</a:t>
            </a:r>
            <a:r>
              <a:rPr lang="de-DE" dirty="0"/>
              <a:t> Inter-Domain Routing“</a:t>
            </a:r>
            <a:endParaRPr lang="en-US" dirty="0"/>
          </a:p>
        </p:txBody>
      </p:sp>
      <p:sp>
        <p:nvSpPr>
          <p:cNvPr id="3" name="Inhaltsplatzhalter 2"/>
          <p:cNvSpPr>
            <a:spLocks noGrp="1"/>
          </p:cNvSpPr>
          <p:nvPr>
            <p:ph idx="1"/>
          </p:nvPr>
        </p:nvSpPr>
        <p:spPr>
          <a:xfrm>
            <a:off x="116983" y="1390718"/>
            <a:ext cx="6644425" cy="4351338"/>
          </a:xfrm>
        </p:spPr>
        <p:txBody>
          <a:bodyPr/>
          <a:lstStyle/>
          <a:p>
            <a:r>
              <a:rPr lang="de-DE" dirty="0"/>
              <a:t>Es entfallen die klassischen Netzwerk-Klassen A,B,C…</a:t>
            </a:r>
          </a:p>
          <a:p>
            <a:r>
              <a:rPr lang="de-DE" dirty="0"/>
              <a:t>Es wird nach einer IP-Adresse mit „/“ getrennt die Anzahl an Netzwerkbits angegeben</a:t>
            </a:r>
          </a:p>
          <a:p>
            <a:r>
              <a:rPr lang="de-DE" dirty="0"/>
              <a:t>Umrechnen der binären 1er ergibt Netzwerk-Maske</a:t>
            </a:r>
          </a:p>
          <a:p>
            <a:r>
              <a:rPr lang="de-DE" dirty="0"/>
              <a:t>IP-Rechner Online</a:t>
            </a:r>
          </a:p>
          <a:p>
            <a:pPr lvl="1"/>
            <a:r>
              <a:rPr lang="en-US" sz="2000" dirty="0">
                <a:hlinkClick r:id="rId2"/>
              </a:rPr>
              <a:t>http://www.heise.de/netze/tools/netzwerkrechner/</a:t>
            </a:r>
            <a:endParaRPr lang="en-US" sz="2000" dirty="0"/>
          </a:p>
          <a:p>
            <a:pPr lvl="1"/>
            <a:r>
              <a:rPr lang="en-US" sz="2000" dirty="0">
                <a:hlinkClick r:id="rId3"/>
              </a:rPr>
              <a:t>http://jodies.de/ipcalc</a:t>
            </a:r>
            <a:endParaRPr lang="en-US" sz="2000" dirty="0"/>
          </a:p>
          <a:p>
            <a:pPr marL="457200" lvl="1" indent="0">
              <a:buNone/>
            </a:pPr>
            <a:endParaRPr lang="en-US" dirty="0"/>
          </a:p>
        </p:txBody>
      </p:sp>
      <p:pic>
        <p:nvPicPr>
          <p:cNvPr id="4" name="Grafik 3"/>
          <p:cNvPicPr>
            <a:picLocks noChangeAspect="1"/>
          </p:cNvPicPr>
          <p:nvPr/>
        </p:nvPicPr>
        <p:blipFill>
          <a:blip r:embed="rId4"/>
          <a:stretch>
            <a:fillRect/>
          </a:stretch>
        </p:blipFill>
        <p:spPr>
          <a:xfrm>
            <a:off x="6864023" y="1596780"/>
            <a:ext cx="5209451" cy="3889620"/>
          </a:xfrm>
          <a:prstGeom prst="rect">
            <a:avLst/>
          </a:prstGeom>
          <a:ln>
            <a:solidFill>
              <a:schemeClr val="tx1"/>
            </a:solidFill>
          </a:ln>
        </p:spPr>
      </p:pic>
      <p:sp>
        <p:nvSpPr>
          <p:cNvPr id="5" name="Textfeld 4"/>
          <p:cNvSpPr txBox="1"/>
          <p:nvPr/>
        </p:nvSpPr>
        <p:spPr>
          <a:xfrm>
            <a:off x="6864023" y="5742056"/>
            <a:ext cx="4738364" cy="430887"/>
          </a:xfrm>
          <a:prstGeom prst="rect">
            <a:avLst/>
          </a:prstGeom>
          <a:noFill/>
        </p:spPr>
        <p:txBody>
          <a:bodyPr wrap="square" rtlCol="0">
            <a:spAutoFit/>
          </a:bodyPr>
          <a:lstStyle/>
          <a:p>
            <a:r>
              <a:rPr lang="de-DE" sz="1100" dirty="0"/>
              <a:t>Wikipedia, </a:t>
            </a:r>
            <a:r>
              <a:rPr lang="de-DE" sz="1100" dirty="0">
                <a:hlinkClick r:id="rId5"/>
              </a:rPr>
              <a:t>http://de.wikipedia.org/wiki/Classless_Inter-Domain_Routing</a:t>
            </a:r>
            <a:r>
              <a:rPr lang="de-DE" sz="1100" dirty="0"/>
              <a:t> (20.9.2014)</a:t>
            </a:r>
            <a:endParaRPr lang="en-US" sz="1100" dirty="0"/>
          </a:p>
        </p:txBody>
      </p:sp>
      <p:sp>
        <p:nvSpPr>
          <p:cNvPr id="6" name="Datumsplatzhalter 5">
            <a:extLst>
              <a:ext uri="{FF2B5EF4-FFF2-40B4-BE49-F238E27FC236}">
                <a16:creationId xmlns:a16="http://schemas.microsoft.com/office/drawing/2014/main" id="{FE425D9F-E084-412C-9EAE-CB8BCA183BB8}"/>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2BE504D3-AEB3-46BF-B085-2CEA92BC457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20469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71989" y="148735"/>
            <a:ext cx="5087156" cy="356091"/>
          </a:xfrm>
        </p:spPr>
        <p:txBody>
          <a:bodyPr>
            <a:noAutofit/>
          </a:bodyPr>
          <a:lstStyle/>
          <a:p>
            <a:r>
              <a:rPr lang="de-DE" sz="2400" dirty="0"/>
              <a:t>Spezielle/Reservierte IP-Adressen</a:t>
            </a:r>
            <a:endParaRPr lang="en-US" sz="2400" dirty="0"/>
          </a:p>
        </p:txBody>
      </p:sp>
      <p:sp>
        <p:nvSpPr>
          <p:cNvPr id="6" name="Textfeld 5"/>
          <p:cNvSpPr txBox="1"/>
          <p:nvPr/>
        </p:nvSpPr>
        <p:spPr>
          <a:xfrm>
            <a:off x="7959145" y="6578090"/>
            <a:ext cx="4404574" cy="253916"/>
          </a:xfrm>
          <a:prstGeom prst="rect">
            <a:avLst/>
          </a:prstGeom>
          <a:noFill/>
        </p:spPr>
        <p:txBody>
          <a:bodyPr wrap="square" rtlCol="0">
            <a:spAutoFit/>
          </a:bodyPr>
          <a:lstStyle/>
          <a:p>
            <a:r>
              <a:rPr lang="de-DE" sz="1050" dirty="0"/>
              <a:t>Wikipedia, http://de.wikipedia.org/wiki/IP-Adresse (20.9.2014)</a:t>
            </a:r>
            <a:endParaRPr lang="en-US" sz="1050" dirty="0"/>
          </a:p>
        </p:txBody>
      </p:sp>
      <p:pic>
        <p:nvPicPr>
          <p:cNvPr id="3" name="Grafik 2"/>
          <p:cNvPicPr>
            <a:picLocks noChangeAspect="1"/>
          </p:cNvPicPr>
          <p:nvPr/>
        </p:nvPicPr>
        <p:blipFill>
          <a:blip r:embed="rId2"/>
          <a:stretch>
            <a:fillRect/>
          </a:stretch>
        </p:blipFill>
        <p:spPr>
          <a:xfrm>
            <a:off x="183927" y="640414"/>
            <a:ext cx="9977505" cy="5802088"/>
          </a:xfrm>
          <a:prstGeom prst="rect">
            <a:avLst/>
          </a:prstGeom>
          <a:ln>
            <a:solidFill>
              <a:schemeClr val="tx1"/>
            </a:solidFill>
          </a:ln>
        </p:spPr>
      </p:pic>
      <p:sp>
        <p:nvSpPr>
          <p:cNvPr id="4" name="Datumsplatzhalter 3">
            <a:extLst>
              <a:ext uri="{FF2B5EF4-FFF2-40B4-BE49-F238E27FC236}">
                <a16:creationId xmlns:a16="http://schemas.microsoft.com/office/drawing/2014/main" id="{9D2E4E8B-DCB2-4EB1-928A-09B5DB9B5F0E}"/>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B71A96AD-3471-4DCD-A2BB-3BEA12BBDB7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70835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845489"/>
          </a:xfrm>
        </p:spPr>
        <p:txBody>
          <a:bodyPr/>
          <a:lstStyle/>
          <a:p>
            <a:r>
              <a:rPr lang="de-DE" dirty="0"/>
              <a:t>Wie kann das alles funktionieren?</a:t>
            </a:r>
            <a:endParaRPr lang="en-US" dirty="0"/>
          </a:p>
        </p:txBody>
      </p:sp>
      <p:sp>
        <p:nvSpPr>
          <p:cNvPr id="3" name="Inhaltsplatzhalter 2"/>
          <p:cNvSpPr>
            <a:spLocks noGrp="1"/>
          </p:cNvSpPr>
          <p:nvPr>
            <p:ph idx="1"/>
          </p:nvPr>
        </p:nvSpPr>
        <p:spPr>
          <a:xfrm>
            <a:off x="245772" y="1310469"/>
            <a:ext cx="11641428" cy="2823649"/>
          </a:xfrm>
        </p:spPr>
        <p:txBody>
          <a:bodyPr>
            <a:normAutofit fontScale="77500" lnSpcReduction="20000"/>
          </a:bodyPr>
          <a:lstStyle/>
          <a:p>
            <a:r>
              <a:rPr lang="de-DE" dirty="0"/>
              <a:t>Alle Netzwerkstandards (Protokolle, Vorschläge, Standards </a:t>
            </a:r>
            <a:r>
              <a:rPr lang="de-DE" dirty="0" err="1"/>
              <a:t>etc</a:t>
            </a:r>
            <a:r>
              <a:rPr lang="de-DE" dirty="0"/>
              <a:t>) sind in den RFCs beschrieben</a:t>
            </a:r>
          </a:p>
          <a:p>
            <a:r>
              <a:rPr lang="de-DE" dirty="0"/>
              <a:t>RFC „Request </a:t>
            </a:r>
            <a:r>
              <a:rPr lang="de-DE" dirty="0" err="1"/>
              <a:t>for</a:t>
            </a:r>
            <a:r>
              <a:rPr lang="de-DE" dirty="0"/>
              <a:t> Comments“, von der </a:t>
            </a:r>
            <a:r>
              <a:rPr lang="en-US" dirty="0"/>
              <a:t>IETF (Internet Engineering Task Force) </a:t>
            </a:r>
            <a:r>
              <a:rPr lang="en-US" dirty="0" err="1"/>
              <a:t>verwaltet</a:t>
            </a:r>
            <a:endParaRPr lang="de-DE" dirty="0"/>
          </a:p>
          <a:p>
            <a:r>
              <a:rPr lang="de-DE" dirty="0"/>
              <a:t>RFC-Dokumente (ca. 3.000) sind allen Teilnehmern offen zugänglich</a:t>
            </a:r>
          </a:p>
          <a:p>
            <a:r>
              <a:rPr lang="de-DE" dirty="0"/>
              <a:t>RFC-Dokumente ermöglichen Soft- und Hardware-Herstellern, ihre Produkte netzwerktauglich zu erstellen</a:t>
            </a:r>
          </a:p>
          <a:p>
            <a:r>
              <a:rPr lang="de-DE" dirty="0"/>
              <a:t>RFC-Dokumente ermöglichen die Kommunikation unterschiedlicher Geräte und Technologien</a:t>
            </a:r>
          </a:p>
          <a:p>
            <a:r>
              <a:rPr lang="de-DE" dirty="0"/>
              <a:t>Website unter </a:t>
            </a:r>
            <a:r>
              <a:rPr lang="de-DE" dirty="0">
                <a:hlinkClick r:id="rId2"/>
              </a:rPr>
              <a:t>http://www.rfc-editor.org/</a:t>
            </a:r>
            <a:endParaRPr lang="de-DE" dirty="0"/>
          </a:p>
          <a:p>
            <a:endParaRPr lang="en-US" dirty="0"/>
          </a:p>
        </p:txBody>
      </p:sp>
      <p:pic>
        <p:nvPicPr>
          <p:cNvPr id="5" name="Grafik 4"/>
          <p:cNvPicPr>
            <a:picLocks noChangeAspect="1"/>
          </p:cNvPicPr>
          <p:nvPr/>
        </p:nvPicPr>
        <p:blipFill>
          <a:blip r:embed="rId3"/>
          <a:stretch>
            <a:fillRect/>
          </a:stretch>
        </p:blipFill>
        <p:spPr>
          <a:xfrm>
            <a:off x="5775269" y="3463545"/>
            <a:ext cx="5896042" cy="2585815"/>
          </a:xfrm>
          <a:prstGeom prst="rect">
            <a:avLst/>
          </a:prstGeom>
        </p:spPr>
      </p:pic>
      <p:sp>
        <p:nvSpPr>
          <p:cNvPr id="6" name="Textfeld 5"/>
          <p:cNvSpPr txBox="1"/>
          <p:nvPr/>
        </p:nvSpPr>
        <p:spPr>
          <a:xfrm>
            <a:off x="5775268" y="6117917"/>
            <a:ext cx="3278579" cy="338554"/>
          </a:xfrm>
          <a:prstGeom prst="rect">
            <a:avLst/>
          </a:prstGeom>
          <a:noFill/>
        </p:spPr>
        <p:txBody>
          <a:bodyPr wrap="square" rtlCol="0">
            <a:spAutoFit/>
          </a:bodyPr>
          <a:lstStyle/>
          <a:p>
            <a:r>
              <a:rPr lang="de-DE" sz="800" dirty="0"/>
              <a:t>RFC, </a:t>
            </a:r>
            <a:r>
              <a:rPr lang="de-DE" sz="800" dirty="0">
                <a:hlinkClick r:id="rId2"/>
              </a:rPr>
              <a:t>http://www.rfc-editor.org/</a:t>
            </a:r>
            <a:r>
              <a:rPr lang="de-DE" sz="800" dirty="0"/>
              <a:t> (20.01.2017</a:t>
            </a:r>
          </a:p>
          <a:p>
            <a:r>
              <a:rPr lang="de-DE" sz="800" dirty="0"/>
              <a:t> </a:t>
            </a:r>
          </a:p>
        </p:txBody>
      </p:sp>
      <p:sp>
        <p:nvSpPr>
          <p:cNvPr id="4" name="Datumsplatzhalter 3">
            <a:extLst>
              <a:ext uri="{FF2B5EF4-FFF2-40B4-BE49-F238E27FC236}">
                <a16:creationId xmlns:a16="http://schemas.microsoft.com/office/drawing/2014/main" id="{A4DB58A3-11B6-438F-908E-7E47356242B9}"/>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3798EAA3-BE38-4E32-B9E5-A3DDF35081B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74134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6989" y="452931"/>
            <a:ext cx="10515600" cy="435712"/>
          </a:xfrm>
        </p:spPr>
        <p:txBody>
          <a:bodyPr>
            <a:normAutofit fontScale="90000"/>
          </a:bodyPr>
          <a:lstStyle/>
          <a:p>
            <a:r>
              <a:rPr lang="de-DE" sz="2900" b="1" dirty="0"/>
              <a:t>Wichtige private, interne Netzwerk-Adressen</a:t>
            </a:r>
          </a:p>
        </p:txBody>
      </p:sp>
      <p:sp>
        <p:nvSpPr>
          <p:cNvPr id="3" name="Inhaltsplatzhalter 2"/>
          <p:cNvSpPr>
            <a:spLocks noGrp="1"/>
          </p:cNvSpPr>
          <p:nvPr>
            <p:ph idx="1"/>
          </p:nvPr>
        </p:nvSpPr>
        <p:spPr>
          <a:xfrm>
            <a:off x="168498" y="1052893"/>
            <a:ext cx="11873247" cy="1522882"/>
          </a:xfrm>
        </p:spPr>
        <p:txBody>
          <a:bodyPr/>
          <a:lstStyle/>
          <a:p>
            <a:r>
              <a:rPr lang="de-DE" dirty="0"/>
              <a:t>Keine öffentlichen Adressen</a:t>
            </a:r>
          </a:p>
          <a:p>
            <a:r>
              <a:rPr lang="de-DE" dirty="0"/>
              <a:t>Für internes Netzwerk</a:t>
            </a:r>
          </a:p>
          <a:p>
            <a:r>
              <a:rPr lang="de-DE" dirty="0"/>
              <a:t>Werden vom Router mittels NAT oder PAT ausgetauscht (IP </a:t>
            </a:r>
            <a:r>
              <a:rPr lang="de-DE" dirty="0" err="1"/>
              <a:t>Masquerading</a:t>
            </a:r>
            <a:r>
              <a:rPr lang="de-DE" dirty="0"/>
              <a:t>) </a:t>
            </a:r>
          </a:p>
        </p:txBody>
      </p:sp>
      <p:pic>
        <p:nvPicPr>
          <p:cNvPr id="4" name="Grafik 3"/>
          <p:cNvPicPr>
            <a:picLocks noChangeAspect="1"/>
          </p:cNvPicPr>
          <p:nvPr/>
        </p:nvPicPr>
        <p:blipFill>
          <a:blip r:embed="rId2"/>
          <a:stretch>
            <a:fillRect/>
          </a:stretch>
        </p:blipFill>
        <p:spPr>
          <a:xfrm>
            <a:off x="1775043" y="2740025"/>
            <a:ext cx="6307823" cy="3635017"/>
          </a:xfrm>
          <a:prstGeom prst="rect">
            <a:avLst/>
          </a:prstGeom>
        </p:spPr>
      </p:pic>
      <p:sp>
        <p:nvSpPr>
          <p:cNvPr id="5" name="Textfeld 4"/>
          <p:cNvSpPr txBox="1"/>
          <p:nvPr/>
        </p:nvSpPr>
        <p:spPr>
          <a:xfrm>
            <a:off x="168498" y="5913377"/>
            <a:ext cx="1558344" cy="461665"/>
          </a:xfrm>
          <a:prstGeom prst="rect">
            <a:avLst/>
          </a:prstGeom>
          <a:noFill/>
        </p:spPr>
        <p:txBody>
          <a:bodyPr wrap="square" rtlCol="0">
            <a:spAutoFit/>
          </a:bodyPr>
          <a:lstStyle/>
          <a:p>
            <a:r>
              <a:rPr lang="de-DE" sz="800" dirty="0"/>
              <a:t>Private IP Adressen, </a:t>
            </a:r>
            <a:r>
              <a:rPr lang="de-DE" sz="800" dirty="0">
                <a:hlinkClick r:id="rId3"/>
              </a:rPr>
              <a:t>https://de.wikipedia.org/wiki/Private_IP-Adresse</a:t>
            </a:r>
            <a:r>
              <a:rPr lang="de-DE" sz="800" dirty="0"/>
              <a:t> (26.01.2017)</a:t>
            </a:r>
          </a:p>
        </p:txBody>
      </p:sp>
      <p:sp>
        <p:nvSpPr>
          <p:cNvPr id="6" name="Datumsplatzhalter 5">
            <a:extLst>
              <a:ext uri="{FF2B5EF4-FFF2-40B4-BE49-F238E27FC236}">
                <a16:creationId xmlns:a16="http://schemas.microsoft.com/office/drawing/2014/main" id="{159BD838-DC49-4479-9AD3-F28E2F78D263}"/>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432EC302-CD69-4415-80FB-A141F3C846D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71282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4474" y="278456"/>
            <a:ext cx="10515600" cy="678064"/>
          </a:xfrm>
        </p:spPr>
        <p:txBody>
          <a:bodyPr>
            <a:normAutofit/>
          </a:bodyPr>
          <a:lstStyle/>
          <a:p>
            <a:r>
              <a:rPr lang="de-DE" dirty="0"/>
              <a:t>Ermitteln wichtiger Netzwerk-IP-Adressen</a:t>
            </a:r>
            <a:endParaRPr lang="en-US" dirty="0"/>
          </a:p>
        </p:txBody>
      </p:sp>
      <p:sp>
        <p:nvSpPr>
          <p:cNvPr id="3" name="Inhaltsplatzhalter 2"/>
          <p:cNvSpPr>
            <a:spLocks noGrp="1"/>
          </p:cNvSpPr>
          <p:nvPr>
            <p:ph idx="1"/>
          </p:nvPr>
        </p:nvSpPr>
        <p:spPr>
          <a:xfrm>
            <a:off x="0" y="1043190"/>
            <a:ext cx="8371268" cy="5653823"/>
          </a:xfrm>
        </p:spPr>
        <p:txBody>
          <a:bodyPr>
            <a:normAutofit lnSpcReduction="10000"/>
          </a:bodyPr>
          <a:lstStyle/>
          <a:p>
            <a:r>
              <a:rPr lang="de-DE" dirty="0"/>
              <a:t>Beispiel </a:t>
            </a:r>
          </a:p>
          <a:p>
            <a:pPr lvl="1"/>
            <a:r>
              <a:rPr lang="de-DE" dirty="0"/>
              <a:t>IP-Adresse: 192.168.21.3/24</a:t>
            </a:r>
          </a:p>
          <a:p>
            <a:pPr lvl="1"/>
            <a:r>
              <a:rPr lang="de-DE" dirty="0"/>
              <a:t>24 Netzwerkbits ergeben </a:t>
            </a:r>
            <a:r>
              <a:rPr lang="de-DE" dirty="0" err="1"/>
              <a:t>Subnet-Mask</a:t>
            </a:r>
            <a:r>
              <a:rPr lang="de-DE" dirty="0"/>
              <a:t> von</a:t>
            </a:r>
          </a:p>
          <a:p>
            <a:pPr lvl="2"/>
            <a:r>
              <a:rPr lang="de-DE" dirty="0"/>
              <a:t>255.255.255.0</a:t>
            </a:r>
          </a:p>
          <a:p>
            <a:pPr lvl="1"/>
            <a:r>
              <a:rPr lang="de-DE" dirty="0"/>
              <a:t>AND-Verknüpfung von IP-Adresse und </a:t>
            </a:r>
            <a:r>
              <a:rPr lang="de-DE" dirty="0" err="1"/>
              <a:t>Subnet</a:t>
            </a:r>
            <a:r>
              <a:rPr lang="de-DE" dirty="0"/>
              <a:t> </a:t>
            </a:r>
            <a:r>
              <a:rPr lang="de-DE" dirty="0" err="1"/>
              <a:t>Mask</a:t>
            </a:r>
            <a:r>
              <a:rPr lang="de-DE" dirty="0"/>
              <a:t> ergibt Netzwerk-IP</a:t>
            </a:r>
          </a:p>
          <a:p>
            <a:pPr lvl="2"/>
            <a:r>
              <a:rPr lang="de-DE" dirty="0"/>
              <a:t>1100.0000  1010.1000 0001.0101  0000.0011  (192.168.21.3)</a:t>
            </a:r>
          </a:p>
          <a:p>
            <a:pPr lvl="3"/>
            <a:r>
              <a:rPr lang="de-DE" dirty="0"/>
              <a:t>AND Verknüpfung (nur 1  + 1 = 1, sondern immer 0)</a:t>
            </a:r>
          </a:p>
          <a:p>
            <a:pPr lvl="2"/>
            <a:r>
              <a:rPr lang="de-DE" u="sng" dirty="0"/>
              <a:t>1111.1111  1111.1111 1111.1111  0000.0000 (255.255.255.0)</a:t>
            </a:r>
          </a:p>
          <a:p>
            <a:pPr lvl="2"/>
            <a:r>
              <a:rPr lang="de-DE" dirty="0"/>
              <a:t>1100.0000  1010.1000 0001.0101  0000.0000  (192.168.21.0)</a:t>
            </a:r>
          </a:p>
          <a:p>
            <a:pPr lvl="1"/>
            <a:r>
              <a:rPr lang="de-DE" dirty="0"/>
              <a:t>IP </a:t>
            </a:r>
            <a:r>
              <a:rPr lang="de-DE" b="1" dirty="0"/>
              <a:t>des Netzwerkes </a:t>
            </a:r>
            <a:r>
              <a:rPr lang="de-DE" b="1" dirty="0">
                <a:solidFill>
                  <a:schemeClr val="accent6"/>
                </a:solidFill>
              </a:rPr>
              <a:t>192.168.21.0</a:t>
            </a:r>
          </a:p>
          <a:p>
            <a:pPr lvl="1">
              <a:lnSpc>
                <a:spcPct val="100000"/>
              </a:lnSpc>
            </a:pPr>
            <a:r>
              <a:rPr lang="de-DE" dirty="0"/>
              <a:t>IP des </a:t>
            </a:r>
            <a:r>
              <a:rPr lang="de-DE" b="1" dirty="0"/>
              <a:t>Netzwerk-Broadcasts</a:t>
            </a:r>
            <a:r>
              <a:rPr lang="de-DE" dirty="0"/>
              <a:t> </a:t>
            </a:r>
            <a:r>
              <a:rPr lang="de-DE" b="1" dirty="0">
                <a:solidFill>
                  <a:schemeClr val="accent6"/>
                </a:solidFill>
              </a:rPr>
              <a:t>192.168.21.255</a:t>
            </a:r>
          </a:p>
          <a:p>
            <a:pPr lvl="1"/>
            <a:r>
              <a:rPr lang="de-DE" dirty="0"/>
              <a:t>IP der </a:t>
            </a:r>
            <a:r>
              <a:rPr lang="de-DE" b="1" dirty="0"/>
              <a:t>möglichen Hosts </a:t>
            </a:r>
            <a:r>
              <a:rPr lang="de-DE" b="1" dirty="0">
                <a:solidFill>
                  <a:schemeClr val="accent6"/>
                </a:solidFill>
              </a:rPr>
              <a:t>192.168.21.1</a:t>
            </a:r>
            <a:r>
              <a:rPr lang="de-DE" dirty="0"/>
              <a:t> bis </a:t>
            </a:r>
            <a:r>
              <a:rPr lang="de-DE" b="1" dirty="0">
                <a:solidFill>
                  <a:schemeClr val="accent6"/>
                </a:solidFill>
              </a:rPr>
              <a:t>192.168.21.254 </a:t>
            </a:r>
            <a:r>
              <a:rPr lang="de-DE" sz="1800" dirty="0"/>
              <a:t>(2</a:t>
            </a:r>
            <a:r>
              <a:rPr lang="de-DE" sz="1800" baseline="30000" dirty="0"/>
              <a:t>8</a:t>
            </a:r>
            <a:r>
              <a:rPr lang="de-DE" sz="1800" dirty="0"/>
              <a:t> minus 2)</a:t>
            </a:r>
          </a:p>
          <a:p>
            <a:pPr lvl="1"/>
            <a:r>
              <a:rPr lang="de-DE" sz="1800" dirty="0"/>
              <a:t>Siehe </a:t>
            </a:r>
            <a:r>
              <a:rPr lang="de-DE" sz="1800" dirty="0">
                <a:hlinkClick r:id="rId2"/>
              </a:rPr>
              <a:t>http://www.heise.de/netze/tools/netzwerkrechner/</a:t>
            </a:r>
            <a:endParaRPr lang="de-DE" sz="1800" dirty="0"/>
          </a:p>
          <a:p>
            <a:pPr lvl="1"/>
            <a:r>
              <a:rPr lang="de-DE" sz="1800" dirty="0"/>
              <a:t>Siehe </a:t>
            </a:r>
            <a:r>
              <a:rPr lang="de-DE" sz="1800" dirty="0">
                <a:hlinkClick r:id="rId3"/>
              </a:rPr>
              <a:t>http://www.itslot.de/2013/06/ipv4-netzwerkadresse-berechnen.html</a:t>
            </a:r>
            <a:endParaRPr lang="de-DE" sz="1800" dirty="0"/>
          </a:p>
          <a:p>
            <a:pPr marL="914400" lvl="2" indent="0">
              <a:buNone/>
            </a:pPr>
            <a:endParaRPr lang="de-DE" dirty="0"/>
          </a:p>
          <a:p>
            <a:pPr lvl="1"/>
            <a:endParaRPr lang="de-DE" dirty="0"/>
          </a:p>
          <a:p>
            <a:pPr lvl="1"/>
            <a:endParaRPr lang="de-DE" dirty="0"/>
          </a:p>
          <a:p>
            <a:endParaRPr lang="en-US" dirty="0"/>
          </a:p>
        </p:txBody>
      </p:sp>
      <p:pic>
        <p:nvPicPr>
          <p:cNvPr id="4" name="Grafik 3"/>
          <p:cNvPicPr>
            <a:picLocks noChangeAspect="1"/>
          </p:cNvPicPr>
          <p:nvPr/>
        </p:nvPicPr>
        <p:blipFill>
          <a:blip r:embed="rId4"/>
          <a:stretch>
            <a:fillRect/>
          </a:stretch>
        </p:blipFill>
        <p:spPr>
          <a:xfrm>
            <a:off x="8126569" y="1043190"/>
            <a:ext cx="3931409" cy="2486325"/>
          </a:xfrm>
          <a:prstGeom prst="rect">
            <a:avLst/>
          </a:prstGeom>
        </p:spPr>
      </p:pic>
      <p:sp>
        <p:nvSpPr>
          <p:cNvPr id="5" name="Textfeld 4"/>
          <p:cNvSpPr txBox="1"/>
          <p:nvPr/>
        </p:nvSpPr>
        <p:spPr>
          <a:xfrm>
            <a:off x="8126569" y="3616185"/>
            <a:ext cx="2923505" cy="507831"/>
          </a:xfrm>
          <a:prstGeom prst="rect">
            <a:avLst/>
          </a:prstGeom>
          <a:noFill/>
        </p:spPr>
        <p:txBody>
          <a:bodyPr wrap="square" rtlCol="0">
            <a:spAutoFit/>
          </a:bodyPr>
          <a:lstStyle/>
          <a:p>
            <a:r>
              <a:rPr lang="de-DE" sz="900" dirty="0"/>
              <a:t>Netzwerkadresse berechnen, </a:t>
            </a:r>
            <a:r>
              <a:rPr lang="de-DE" sz="900" dirty="0">
                <a:hlinkClick r:id="rId3"/>
              </a:rPr>
              <a:t>http://www.itslot.de/2013/06/ipv4-netzwerkadresse-berechnen.html</a:t>
            </a:r>
            <a:r>
              <a:rPr lang="de-DE" sz="900" dirty="0"/>
              <a:t> (15.2.2015)</a:t>
            </a:r>
            <a:endParaRPr lang="en-US" sz="900" dirty="0"/>
          </a:p>
        </p:txBody>
      </p:sp>
      <p:sp>
        <p:nvSpPr>
          <p:cNvPr id="6" name="Datumsplatzhalter 5">
            <a:extLst>
              <a:ext uri="{FF2B5EF4-FFF2-40B4-BE49-F238E27FC236}">
                <a16:creationId xmlns:a16="http://schemas.microsoft.com/office/drawing/2014/main" id="{905C6A7D-CAEB-4E6A-BB3E-68A47F8C004F}"/>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755BB2A4-2885-40D8-BAAB-BB61A7906F4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01136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6E8FD0-CF21-4897-B3D1-E2752D4A6F4F}"/>
              </a:ext>
            </a:extLst>
          </p:cNvPr>
          <p:cNvSpPr>
            <a:spLocks noGrp="1"/>
          </p:cNvSpPr>
          <p:nvPr>
            <p:ph type="title"/>
          </p:nvPr>
        </p:nvSpPr>
        <p:spPr>
          <a:xfrm>
            <a:off x="273424" y="409446"/>
            <a:ext cx="10515600" cy="811548"/>
          </a:xfrm>
        </p:spPr>
        <p:txBody>
          <a:bodyPr/>
          <a:lstStyle/>
          <a:p>
            <a:r>
              <a:rPr lang="de-AT" dirty="0"/>
              <a:t>IPv4 </a:t>
            </a:r>
            <a:r>
              <a:rPr lang="de-AT" dirty="0" err="1"/>
              <a:t>vrs</a:t>
            </a:r>
            <a:r>
              <a:rPr lang="de-AT" dirty="0"/>
              <a:t> IPv6</a:t>
            </a:r>
            <a:endParaRPr lang="de-DE" dirty="0"/>
          </a:p>
        </p:txBody>
      </p:sp>
      <p:sp>
        <p:nvSpPr>
          <p:cNvPr id="3" name="Inhaltsplatzhalter 2">
            <a:extLst>
              <a:ext uri="{FF2B5EF4-FFF2-40B4-BE49-F238E27FC236}">
                <a16:creationId xmlns:a16="http://schemas.microsoft.com/office/drawing/2014/main" id="{FF64AA1C-FCEF-4684-9D72-398001545AA0}"/>
              </a:ext>
            </a:extLst>
          </p:cNvPr>
          <p:cNvSpPr>
            <a:spLocks noGrp="1"/>
          </p:cNvSpPr>
          <p:nvPr>
            <p:ph idx="1"/>
          </p:nvPr>
        </p:nvSpPr>
        <p:spPr>
          <a:xfrm>
            <a:off x="224332" y="1256877"/>
            <a:ext cx="6714136" cy="5070026"/>
          </a:xfrm>
        </p:spPr>
        <p:txBody>
          <a:bodyPr>
            <a:normAutofit lnSpcReduction="10000"/>
          </a:bodyPr>
          <a:lstStyle/>
          <a:p>
            <a:r>
              <a:rPr lang="de-AT" dirty="0"/>
              <a:t>IPv4 verwendet 32 Bit -&gt; 2^32 Möglichkeiten, 4,3 Milliarden Adressen</a:t>
            </a:r>
          </a:p>
          <a:p>
            <a:r>
              <a:rPr lang="de-AT" dirty="0"/>
              <a:t>IPv6 verwendet 128 Bit -&gt; 2^128 Möglichkeiten, </a:t>
            </a:r>
            <a:r>
              <a:rPr lang="de-DE" dirty="0"/>
              <a:t>3,4 x 10 hoch 38 IPv6-Adressen (Zahl mit 38 Nullen)</a:t>
            </a:r>
          </a:p>
          <a:p>
            <a:r>
              <a:rPr lang="de-DE" dirty="0"/>
              <a:t>Endanwender wird automatisch umgeschaltet. </a:t>
            </a:r>
          </a:p>
          <a:p>
            <a:r>
              <a:rPr lang="de-DE" dirty="0"/>
              <a:t>Viele neue Router haben die Nutzung von IPv6 voreingestellt</a:t>
            </a:r>
          </a:p>
          <a:p>
            <a:r>
              <a:rPr lang="de-DE" dirty="0"/>
              <a:t>Neue Smartphones wählen sich meist automatisch so ein, dass eine IPv6-Adresse als erstes genutzt wird, ist diese nicht vorhanden, greift das Gerät auf IPv4 zurück</a:t>
            </a:r>
          </a:p>
        </p:txBody>
      </p:sp>
      <p:sp>
        <p:nvSpPr>
          <p:cNvPr id="4" name="Datumsplatzhalter 3">
            <a:extLst>
              <a:ext uri="{FF2B5EF4-FFF2-40B4-BE49-F238E27FC236}">
                <a16:creationId xmlns:a16="http://schemas.microsoft.com/office/drawing/2014/main" id="{DB879C85-2218-4932-94AF-045068B62B6D}"/>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6CC64B48-94BB-4228-A8E8-65492630897D}"/>
              </a:ext>
            </a:extLst>
          </p:cNvPr>
          <p:cNvSpPr>
            <a:spLocks noGrp="1"/>
          </p:cNvSpPr>
          <p:nvPr>
            <p:ph type="ftr" sz="quarter" idx="11"/>
          </p:nvPr>
        </p:nvSpPr>
        <p:spPr/>
        <p:txBody>
          <a:bodyPr/>
          <a:lstStyle/>
          <a:p>
            <a:endParaRPr lang="en-US"/>
          </a:p>
        </p:txBody>
      </p:sp>
      <p:pic>
        <p:nvPicPr>
          <p:cNvPr id="1026" name="Picture 2" descr="https://causa-finita.com/wp-content/uploads/2017/01/IPv4-vs-IPv6-graphic.png">
            <a:extLst>
              <a:ext uri="{FF2B5EF4-FFF2-40B4-BE49-F238E27FC236}">
                <a16:creationId xmlns:a16="http://schemas.microsoft.com/office/drawing/2014/main" id="{19248033-ECC7-4154-9F57-810CA9AE3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939" y="1169409"/>
            <a:ext cx="4867626" cy="26060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F3CC8786-2419-4526-8548-27D2DF6EBBF9}"/>
              </a:ext>
            </a:extLst>
          </p:cNvPr>
          <p:cNvSpPr txBox="1"/>
          <p:nvPr/>
        </p:nvSpPr>
        <p:spPr>
          <a:xfrm>
            <a:off x="9453867" y="3856384"/>
            <a:ext cx="2670313" cy="338554"/>
          </a:xfrm>
          <a:prstGeom prst="rect">
            <a:avLst/>
          </a:prstGeom>
          <a:noFill/>
        </p:spPr>
        <p:txBody>
          <a:bodyPr wrap="square" rtlCol="0">
            <a:spAutoFit/>
          </a:bodyPr>
          <a:lstStyle/>
          <a:p>
            <a:r>
              <a:rPr lang="de-AT" sz="800" dirty="0"/>
              <a:t>Causa Finita, </a:t>
            </a:r>
            <a:r>
              <a:rPr lang="de-DE" sz="800" dirty="0">
                <a:hlinkClick r:id="rId3"/>
              </a:rPr>
              <a:t>https://causa-finita.com/vpn-gefahren-ipv6-und-dns-leaks/</a:t>
            </a:r>
            <a:r>
              <a:rPr lang="de-DE" sz="800" dirty="0"/>
              <a:t> (16.05.2019)</a:t>
            </a:r>
          </a:p>
        </p:txBody>
      </p:sp>
    </p:spTree>
    <p:extLst>
      <p:ext uri="{BB962C8B-B14F-4D97-AF65-F5344CB8AC3E}">
        <p14:creationId xmlns:p14="http://schemas.microsoft.com/office/powerpoint/2010/main" val="1638994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z="3200" dirty="0"/>
              <a:t>IPv4 and IPv6 </a:t>
            </a:r>
            <a:r>
              <a:rPr lang="en-US" sz="3200" dirty="0" err="1"/>
              <a:t>gemischt</a:t>
            </a:r>
            <a:r>
              <a:rPr lang="en-US" sz="3200" dirty="0"/>
              <a:t> Dual-Stack</a:t>
            </a:r>
          </a:p>
        </p:txBody>
      </p:sp>
      <p:sp>
        <p:nvSpPr>
          <p:cNvPr id="3" name="Text Placeholder 2"/>
          <p:cNvSpPr>
            <a:spLocks noGrp="1"/>
          </p:cNvSpPr>
          <p:nvPr>
            <p:ph type="body" sz="quarter" idx="10"/>
          </p:nvPr>
        </p:nvSpPr>
        <p:spPr>
          <a:xfrm>
            <a:off x="304800" y="1344168"/>
            <a:ext cx="11436096" cy="1189258"/>
          </a:xfrm>
        </p:spPr>
        <p:txBody>
          <a:bodyPr/>
          <a:lstStyle/>
          <a:p>
            <a:r>
              <a:rPr lang="en-US" sz="2000" dirty="0"/>
              <a:t>Dual Tack, Tunneling, and Translation </a:t>
            </a:r>
            <a:r>
              <a:rPr lang="en-US" sz="2000" dirty="0" err="1"/>
              <a:t>sind</a:t>
            </a:r>
            <a:r>
              <a:rPr lang="en-US" sz="2000" dirty="0"/>
              <a:t> die </a:t>
            </a:r>
            <a:r>
              <a:rPr lang="en-US" sz="2000" dirty="0" err="1"/>
              <a:t>Möglichkeiten</a:t>
            </a:r>
            <a:endParaRPr lang="en-US" sz="2000" dirty="0"/>
          </a:p>
          <a:p>
            <a:r>
              <a:rPr lang="en-US" sz="2000" dirty="0"/>
              <a:t>Dual Stack </a:t>
            </a:r>
            <a:r>
              <a:rPr lang="en-US" sz="2000" dirty="0" err="1"/>
              <a:t>ermöglicht</a:t>
            </a:r>
            <a:r>
              <a:rPr lang="en-US" sz="2000" dirty="0"/>
              <a:t> </a:t>
            </a:r>
            <a:r>
              <a:rPr lang="en-US" sz="2000" dirty="0" err="1"/>
              <a:t>Geräten</a:t>
            </a:r>
            <a:r>
              <a:rPr lang="en-US" sz="2000" dirty="0"/>
              <a:t>, </a:t>
            </a:r>
            <a:r>
              <a:rPr lang="en-US" sz="2000" dirty="0" err="1"/>
              <a:t>beide</a:t>
            </a:r>
            <a:r>
              <a:rPr lang="en-US" sz="2000" dirty="0"/>
              <a:t> </a:t>
            </a:r>
            <a:r>
              <a:rPr lang="en-US" sz="2000" dirty="0" err="1"/>
              <a:t>Protokolle</a:t>
            </a:r>
            <a:r>
              <a:rPr lang="en-US" sz="2000" dirty="0"/>
              <a:t> </a:t>
            </a:r>
            <a:r>
              <a:rPr lang="en-US" sz="2000" dirty="0" err="1"/>
              <a:t>zu</a:t>
            </a:r>
            <a:r>
              <a:rPr lang="en-US" sz="2000" dirty="0"/>
              <a:t> verstehen</a:t>
            </a:r>
          </a:p>
        </p:txBody>
      </p:sp>
      <p:pic>
        <p:nvPicPr>
          <p:cNvPr id="5" name="Picture 4"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21066" t="28618" r="40667" b="32053"/>
          <a:stretch/>
        </p:blipFill>
        <p:spPr>
          <a:xfrm>
            <a:off x="3416808" y="2499180"/>
            <a:ext cx="5212080" cy="3014652"/>
          </a:xfrm>
          <a:prstGeom prst="rect">
            <a:avLst/>
          </a:prstGeom>
        </p:spPr>
      </p:pic>
      <p:pic>
        <p:nvPicPr>
          <p:cNvPr id="2" name="Grafik 1">
            <a:extLst>
              <a:ext uri="{FF2B5EF4-FFF2-40B4-BE49-F238E27FC236}">
                <a16:creationId xmlns:a16="http://schemas.microsoft.com/office/drawing/2014/main" id="{6D71C6BE-1968-4C7A-9A15-A19114B1ACAA}"/>
              </a:ext>
            </a:extLst>
          </p:cNvPr>
          <p:cNvPicPr>
            <a:picLocks noChangeAspect="1"/>
          </p:cNvPicPr>
          <p:nvPr/>
        </p:nvPicPr>
        <p:blipFill>
          <a:blip r:embed="rId4"/>
          <a:stretch>
            <a:fillRect/>
          </a:stretch>
        </p:blipFill>
        <p:spPr>
          <a:xfrm>
            <a:off x="3416808" y="5695536"/>
            <a:ext cx="4651305" cy="463099"/>
          </a:xfrm>
          <a:prstGeom prst="rect">
            <a:avLst/>
          </a:prstGeom>
        </p:spPr>
      </p:pic>
    </p:spTree>
    <p:extLst>
      <p:ext uri="{BB962C8B-B14F-4D97-AF65-F5344CB8AC3E}">
        <p14:creationId xmlns:p14="http://schemas.microsoft.com/office/powerpoint/2010/main" val="140773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z="3200" dirty="0"/>
              <a:t>IPv4 and IPv6 Tunneling</a:t>
            </a:r>
          </a:p>
        </p:txBody>
      </p:sp>
      <p:pic>
        <p:nvPicPr>
          <p:cNvPr id="3" name="Picture 2"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20399" t="21511" r="40667" b="35370"/>
          <a:stretch/>
        </p:blipFill>
        <p:spPr>
          <a:xfrm>
            <a:off x="3316437" y="2042272"/>
            <a:ext cx="5559126" cy="3464935"/>
          </a:xfrm>
          <a:prstGeom prst="rect">
            <a:avLst/>
          </a:prstGeom>
        </p:spPr>
      </p:pic>
      <p:sp>
        <p:nvSpPr>
          <p:cNvPr id="2" name="Text Placeholder 1"/>
          <p:cNvSpPr>
            <a:spLocks noGrp="1"/>
          </p:cNvSpPr>
          <p:nvPr>
            <p:ph type="body" sz="quarter" idx="10"/>
          </p:nvPr>
        </p:nvSpPr>
        <p:spPr>
          <a:xfrm>
            <a:off x="304800" y="1344168"/>
            <a:ext cx="11436096" cy="537641"/>
          </a:xfrm>
        </p:spPr>
        <p:txBody>
          <a:bodyPr/>
          <a:lstStyle/>
          <a:p>
            <a:r>
              <a:rPr lang="en-US" dirty="0"/>
              <a:t>Tunneling </a:t>
            </a:r>
            <a:r>
              <a:rPr lang="en-US" dirty="0" err="1"/>
              <a:t>verpackt</a:t>
            </a:r>
            <a:r>
              <a:rPr lang="en-US" dirty="0"/>
              <a:t> IPv6-Pakete in IPv4-Pakete</a:t>
            </a:r>
          </a:p>
          <a:p>
            <a:endParaRPr lang="en-US" dirty="0"/>
          </a:p>
        </p:txBody>
      </p:sp>
      <p:pic>
        <p:nvPicPr>
          <p:cNvPr id="4" name="Grafik 3">
            <a:extLst>
              <a:ext uri="{FF2B5EF4-FFF2-40B4-BE49-F238E27FC236}">
                <a16:creationId xmlns:a16="http://schemas.microsoft.com/office/drawing/2014/main" id="{D5EAD2BB-7280-4BFF-9611-CB1068E35306}"/>
              </a:ext>
            </a:extLst>
          </p:cNvPr>
          <p:cNvPicPr>
            <a:picLocks noChangeAspect="1"/>
          </p:cNvPicPr>
          <p:nvPr/>
        </p:nvPicPr>
        <p:blipFill>
          <a:blip r:embed="rId4"/>
          <a:stretch>
            <a:fillRect/>
          </a:stretch>
        </p:blipFill>
        <p:spPr>
          <a:xfrm>
            <a:off x="3316437" y="5610317"/>
            <a:ext cx="5468393" cy="470698"/>
          </a:xfrm>
          <a:prstGeom prst="rect">
            <a:avLst/>
          </a:prstGeom>
        </p:spPr>
      </p:pic>
    </p:spTree>
    <p:extLst>
      <p:ext uri="{BB962C8B-B14F-4D97-AF65-F5344CB8AC3E}">
        <p14:creationId xmlns:p14="http://schemas.microsoft.com/office/powerpoint/2010/main" val="193577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z="3200" dirty="0"/>
              <a:t>IPv4 and IPv6 Translation</a:t>
            </a:r>
          </a:p>
        </p:txBody>
      </p:sp>
      <p:sp>
        <p:nvSpPr>
          <p:cNvPr id="3" name="Text Placeholder 2"/>
          <p:cNvSpPr>
            <a:spLocks noGrp="1"/>
          </p:cNvSpPr>
          <p:nvPr>
            <p:ph type="body" sz="quarter" idx="10"/>
          </p:nvPr>
        </p:nvSpPr>
        <p:spPr>
          <a:xfrm>
            <a:off x="304800" y="1344168"/>
            <a:ext cx="11436096" cy="762928"/>
          </a:xfrm>
        </p:spPr>
        <p:txBody>
          <a:bodyPr/>
          <a:lstStyle/>
          <a:p>
            <a:r>
              <a:rPr lang="en-US" dirty="0"/>
              <a:t>Ein IPv6 packet </a:t>
            </a:r>
            <a:r>
              <a:rPr lang="en-US" dirty="0" err="1"/>
              <a:t>wird</a:t>
            </a:r>
            <a:r>
              <a:rPr lang="en-US" dirty="0"/>
              <a:t> in </a:t>
            </a:r>
            <a:r>
              <a:rPr lang="en-US" dirty="0" err="1"/>
              <a:t>ein</a:t>
            </a:r>
            <a:r>
              <a:rPr lang="en-US" dirty="0"/>
              <a:t> IPv4 </a:t>
            </a:r>
            <a:r>
              <a:rPr lang="en-US" dirty="0" err="1"/>
              <a:t>Paket</a:t>
            </a:r>
            <a:r>
              <a:rPr lang="en-US" dirty="0"/>
              <a:t> </a:t>
            </a:r>
            <a:r>
              <a:rPr lang="en-US" dirty="0" err="1"/>
              <a:t>übersetzt</a:t>
            </a:r>
            <a:r>
              <a:rPr lang="en-US" dirty="0"/>
              <a:t> und </a:t>
            </a:r>
            <a:r>
              <a:rPr lang="en-US" dirty="0" err="1"/>
              <a:t>umgekehrt</a:t>
            </a:r>
            <a:endParaRPr lang="en-US" dirty="0"/>
          </a:p>
          <a:p>
            <a:endParaRPr lang="en-US" dirty="0"/>
          </a:p>
        </p:txBody>
      </p:sp>
      <p:pic>
        <p:nvPicPr>
          <p:cNvPr id="2" name="Picture 1"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9600" t="32817" r="44267" b="40819"/>
          <a:stretch/>
        </p:blipFill>
        <p:spPr>
          <a:xfrm>
            <a:off x="3072825" y="2058124"/>
            <a:ext cx="8166698" cy="3353439"/>
          </a:xfrm>
          <a:prstGeom prst="rect">
            <a:avLst/>
          </a:prstGeom>
        </p:spPr>
      </p:pic>
      <p:pic>
        <p:nvPicPr>
          <p:cNvPr id="4" name="Grafik 3">
            <a:extLst>
              <a:ext uri="{FF2B5EF4-FFF2-40B4-BE49-F238E27FC236}">
                <a16:creationId xmlns:a16="http://schemas.microsoft.com/office/drawing/2014/main" id="{62823347-83BF-40ED-A355-A6486A610E7C}"/>
              </a:ext>
            </a:extLst>
          </p:cNvPr>
          <p:cNvPicPr>
            <a:picLocks noChangeAspect="1"/>
          </p:cNvPicPr>
          <p:nvPr/>
        </p:nvPicPr>
        <p:blipFill>
          <a:blip r:embed="rId4"/>
          <a:stretch>
            <a:fillRect/>
          </a:stretch>
        </p:blipFill>
        <p:spPr>
          <a:xfrm flipV="1">
            <a:off x="3072825" y="5573010"/>
            <a:ext cx="8166698" cy="612855"/>
          </a:xfrm>
          <a:prstGeom prst="rect">
            <a:avLst/>
          </a:prstGeom>
        </p:spPr>
      </p:pic>
    </p:spTree>
    <p:extLst>
      <p:ext uri="{BB962C8B-B14F-4D97-AF65-F5344CB8AC3E}">
        <p14:creationId xmlns:p14="http://schemas.microsoft.com/office/powerpoint/2010/main" val="79612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94252" y="518972"/>
            <a:ext cx="10515600" cy="589041"/>
          </a:xfrm>
        </p:spPr>
        <p:txBody>
          <a:bodyPr/>
          <a:lstStyle/>
          <a:p>
            <a:r>
              <a:rPr lang="en-US" sz="3200" dirty="0"/>
              <a:t>IPv6 Address </a:t>
            </a:r>
            <a:r>
              <a:rPr lang="en-US" sz="3200" dirty="0" err="1"/>
              <a:t>Darstellung</a:t>
            </a:r>
            <a:endParaRPr lang="en-US" sz="3200" dirty="0"/>
          </a:p>
        </p:txBody>
      </p:sp>
      <p:pic>
        <p:nvPicPr>
          <p:cNvPr id="3" name="Picture 2"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19066" t="28381" r="39735" b="25894"/>
          <a:stretch/>
        </p:blipFill>
        <p:spPr>
          <a:xfrm>
            <a:off x="5512987" y="1829539"/>
            <a:ext cx="5992682" cy="3743002"/>
          </a:xfrm>
          <a:prstGeom prst="rect">
            <a:avLst/>
          </a:prstGeom>
        </p:spPr>
      </p:pic>
      <p:sp>
        <p:nvSpPr>
          <p:cNvPr id="4" name="TextBox 3"/>
          <p:cNvSpPr txBox="1"/>
          <p:nvPr/>
        </p:nvSpPr>
        <p:spPr>
          <a:xfrm>
            <a:off x="2101006" y="1235154"/>
            <a:ext cx="6591891" cy="400110"/>
          </a:xfrm>
          <a:prstGeom prst="rect">
            <a:avLst/>
          </a:prstGeom>
          <a:noFill/>
        </p:spPr>
        <p:txBody>
          <a:bodyPr wrap="square" rtlCol="0">
            <a:spAutoFit/>
          </a:bodyPr>
          <a:lstStyle/>
          <a:p>
            <a:r>
              <a:rPr lang="en-US" sz="2000" dirty="0">
                <a:solidFill>
                  <a:srgbClr val="435153"/>
                </a:solidFill>
              </a:rPr>
              <a:t>Hextets – 4 Hexadecimal digits = 16 binary digits </a:t>
            </a:r>
          </a:p>
        </p:txBody>
      </p:sp>
      <p:pic>
        <p:nvPicPr>
          <p:cNvPr id="2" name="Grafik 1">
            <a:extLst>
              <a:ext uri="{FF2B5EF4-FFF2-40B4-BE49-F238E27FC236}">
                <a16:creationId xmlns:a16="http://schemas.microsoft.com/office/drawing/2014/main" id="{13C23597-F145-4AE7-A47A-D2407A241378}"/>
              </a:ext>
            </a:extLst>
          </p:cNvPr>
          <p:cNvPicPr>
            <a:picLocks noChangeAspect="1"/>
          </p:cNvPicPr>
          <p:nvPr/>
        </p:nvPicPr>
        <p:blipFill>
          <a:blip r:embed="rId4"/>
          <a:stretch>
            <a:fillRect/>
          </a:stretch>
        </p:blipFill>
        <p:spPr>
          <a:xfrm>
            <a:off x="5512988" y="5682717"/>
            <a:ext cx="5992682" cy="656311"/>
          </a:xfrm>
          <a:prstGeom prst="rect">
            <a:avLst/>
          </a:prstGeom>
        </p:spPr>
      </p:pic>
    </p:spTree>
    <p:extLst>
      <p:ext uri="{BB962C8B-B14F-4D97-AF65-F5344CB8AC3E}">
        <p14:creationId xmlns:p14="http://schemas.microsoft.com/office/powerpoint/2010/main" val="78779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753703" y="104555"/>
            <a:ext cx="8588861" cy="838200"/>
          </a:xfrm>
        </p:spPr>
        <p:txBody>
          <a:bodyPr/>
          <a:lstStyle/>
          <a:p>
            <a:r>
              <a:rPr lang="en-US" sz="3200" dirty="0"/>
              <a:t>IPv6 Address </a:t>
            </a:r>
            <a:r>
              <a:rPr lang="en-US" sz="3200" dirty="0" err="1"/>
              <a:t>Vergleich</a:t>
            </a:r>
            <a:endParaRPr lang="en-US" sz="3200" dirty="0"/>
          </a:p>
        </p:txBody>
      </p:sp>
      <p:pic>
        <p:nvPicPr>
          <p:cNvPr id="2" name="Picture 1"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20000" t="21511" r="43067" b="23998"/>
          <a:stretch/>
        </p:blipFill>
        <p:spPr>
          <a:xfrm>
            <a:off x="165864" y="942755"/>
            <a:ext cx="6201261" cy="4258723"/>
          </a:xfrm>
          <a:prstGeom prst="rect">
            <a:avLst/>
          </a:prstGeom>
        </p:spPr>
      </p:pic>
      <p:pic>
        <p:nvPicPr>
          <p:cNvPr id="3" name="Grafik 2">
            <a:extLst>
              <a:ext uri="{FF2B5EF4-FFF2-40B4-BE49-F238E27FC236}">
                <a16:creationId xmlns:a16="http://schemas.microsoft.com/office/drawing/2014/main" id="{7BD12C29-61D8-4FA7-BFD0-49DF8FE83CDF}"/>
              </a:ext>
            </a:extLst>
          </p:cNvPr>
          <p:cNvPicPr>
            <a:picLocks noChangeAspect="1"/>
          </p:cNvPicPr>
          <p:nvPr/>
        </p:nvPicPr>
        <p:blipFill>
          <a:blip r:embed="rId4"/>
          <a:stretch>
            <a:fillRect/>
          </a:stretch>
        </p:blipFill>
        <p:spPr>
          <a:xfrm flipV="1">
            <a:off x="128211" y="5372802"/>
            <a:ext cx="6201261" cy="599001"/>
          </a:xfrm>
          <a:prstGeom prst="rect">
            <a:avLst/>
          </a:prstGeom>
        </p:spPr>
      </p:pic>
      <p:pic>
        <p:nvPicPr>
          <p:cNvPr id="5" name="Picture 2" descr="Introduction to Networks - Google Chrome">
            <a:extLst>
              <a:ext uri="{FF2B5EF4-FFF2-40B4-BE49-F238E27FC236}">
                <a16:creationId xmlns:a16="http://schemas.microsoft.com/office/drawing/2014/main" id="{16233DA5-D87A-488E-8AED-4DC9C7AB17BF}"/>
              </a:ext>
            </a:extLst>
          </p:cNvPr>
          <p:cNvPicPr>
            <a:picLocks noChangeAspect="1"/>
          </p:cNvPicPr>
          <p:nvPr/>
        </p:nvPicPr>
        <p:blipFill rotWithShape="1">
          <a:blip r:embed="rId5">
            <a:extLst>
              <a:ext uri="{28A0092B-C50C-407E-A947-70E740481C1C}">
                <a14:useLocalDpi xmlns:a14="http://schemas.microsoft.com/office/drawing/2010/main" val="0"/>
              </a:ext>
            </a:extLst>
          </a:blip>
          <a:srcRect l="18666" t="21748" r="42400" b="28736"/>
          <a:stretch/>
        </p:blipFill>
        <p:spPr>
          <a:xfrm>
            <a:off x="7240117" y="1548583"/>
            <a:ext cx="4585145" cy="3281834"/>
          </a:xfrm>
          <a:prstGeom prst="rect">
            <a:avLst/>
          </a:prstGeom>
        </p:spPr>
      </p:pic>
      <p:pic>
        <p:nvPicPr>
          <p:cNvPr id="6" name="Grafik 5">
            <a:extLst>
              <a:ext uri="{FF2B5EF4-FFF2-40B4-BE49-F238E27FC236}">
                <a16:creationId xmlns:a16="http://schemas.microsoft.com/office/drawing/2014/main" id="{FFDC4DB4-701B-4462-A150-327EBC2668C9}"/>
              </a:ext>
            </a:extLst>
          </p:cNvPr>
          <p:cNvPicPr>
            <a:picLocks noChangeAspect="1"/>
          </p:cNvPicPr>
          <p:nvPr/>
        </p:nvPicPr>
        <p:blipFill>
          <a:blip r:embed="rId4"/>
          <a:stretch>
            <a:fillRect/>
          </a:stretch>
        </p:blipFill>
        <p:spPr>
          <a:xfrm flipV="1">
            <a:off x="7182678" y="5372801"/>
            <a:ext cx="4175994" cy="599001"/>
          </a:xfrm>
          <a:prstGeom prst="rect">
            <a:avLst/>
          </a:prstGeom>
        </p:spPr>
      </p:pic>
    </p:spTree>
    <p:extLst>
      <p:ext uri="{BB962C8B-B14F-4D97-AF65-F5344CB8AC3E}">
        <p14:creationId xmlns:p14="http://schemas.microsoft.com/office/powerpoint/2010/main" val="100654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45546" y="528020"/>
            <a:ext cx="10515600" cy="408136"/>
          </a:xfrm>
        </p:spPr>
        <p:txBody>
          <a:bodyPr>
            <a:normAutofit fontScale="90000"/>
          </a:bodyPr>
          <a:lstStyle/>
          <a:p>
            <a:r>
              <a:rPr lang="en-US" sz="3200" dirty="0"/>
              <a:t>Rule 1 – Omit Leading 0’s</a:t>
            </a:r>
          </a:p>
        </p:txBody>
      </p:sp>
      <p:pic>
        <p:nvPicPr>
          <p:cNvPr id="2" name="Picture 1"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20134" t="36911" r="41600" b="43425"/>
          <a:stretch/>
        </p:blipFill>
        <p:spPr>
          <a:xfrm>
            <a:off x="5525128" y="687107"/>
            <a:ext cx="6327648" cy="1534347"/>
          </a:xfrm>
          <a:prstGeom prst="rect">
            <a:avLst/>
          </a:prstGeom>
        </p:spPr>
      </p:pic>
      <p:pic>
        <p:nvPicPr>
          <p:cNvPr id="4" name="Picture 3" descr="Introduction to Networks - Google Chrome"/>
          <p:cNvPicPr>
            <a:picLocks noChangeAspect="1"/>
          </p:cNvPicPr>
          <p:nvPr/>
        </p:nvPicPr>
        <p:blipFill rotWithShape="1">
          <a:blip r:embed="rId4">
            <a:extLst>
              <a:ext uri="{28A0092B-C50C-407E-A947-70E740481C1C}">
                <a14:useLocalDpi xmlns:a14="http://schemas.microsoft.com/office/drawing/2010/main" val="0"/>
              </a:ext>
            </a:extLst>
          </a:blip>
          <a:srcRect l="19067" t="36910" r="41733" b="42241"/>
          <a:stretch/>
        </p:blipFill>
        <p:spPr>
          <a:xfrm>
            <a:off x="5525128" y="2380541"/>
            <a:ext cx="6327648" cy="1486833"/>
          </a:xfrm>
          <a:prstGeom prst="rect">
            <a:avLst/>
          </a:prstGeom>
        </p:spPr>
      </p:pic>
      <p:pic>
        <p:nvPicPr>
          <p:cNvPr id="5" name="Picture 4" descr="Introduction to Networks - Google Chrome"/>
          <p:cNvPicPr>
            <a:picLocks noChangeAspect="1"/>
          </p:cNvPicPr>
          <p:nvPr/>
        </p:nvPicPr>
        <p:blipFill rotWithShape="1">
          <a:blip r:embed="rId5">
            <a:extLst>
              <a:ext uri="{28A0092B-C50C-407E-A947-70E740481C1C}">
                <a14:useLocalDpi xmlns:a14="http://schemas.microsoft.com/office/drawing/2010/main" val="0"/>
              </a:ext>
            </a:extLst>
          </a:blip>
          <a:srcRect l="19867" t="35963" r="42932" b="41293"/>
          <a:stretch/>
        </p:blipFill>
        <p:spPr>
          <a:xfrm>
            <a:off x="5549332" y="4152950"/>
            <a:ext cx="6279239" cy="1486834"/>
          </a:xfrm>
          <a:prstGeom prst="rect">
            <a:avLst/>
          </a:prstGeom>
        </p:spPr>
      </p:pic>
      <p:sp>
        <p:nvSpPr>
          <p:cNvPr id="6" name="TextBox 5"/>
          <p:cNvSpPr txBox="1"/>
          <p:nvPr/>
        </p:nvSpPr>
        <p:spPr>
          <a:xfrm>
            <a:off x="3844066" y="1321023"/>
            <a:ext cx="1328809" cy="369332"/>
          </a:xfrm>
          <a:prstGeom prst="rect">
            <a:avLst/>
          </a:prstGeom>
          <a:noFill/>
        </p:spPr>
        <p:txBody>
          <a:bodyPr wrap="square" rtlCol="0">
            <a:spAutoFit/>
          </a:bodyPr>
          <a:lstStyle/>
          <a:p>
            <a:r>
              <a:rPr lang="en-US" dirty="0">
                <a:solidFill>
                  <a:srgbClr val="435153"/>
                </a:solidFill>
              </a:rPr>
              <a:t>Example 1</a:t>
            </a:r>
          </a:p>
        </p:txBody>
      </p:sp>
      <p:sp>
        <p:nvSpPr>
          <p:cNvPr id="8" name="TextBox 7"/>
          <p:cNvSpPr txBox="1"/>
          <p:nvPr/>
        </p:nvSpPr>
        <p:spPr>
          <a:xfrm>
            <a:off x="3844065" y="3300172"/>
            <a:ext cx="1328809" cy="369332"/>
          </a:xfrm>
          <a:prstGeom prst="rect">
            <a:avLst/>
          </a:prstGeom>
          <a:noFill/>
        </p:spPr>
        <p:txBody>
          <a:bodyPr wrap="square" rtlCol="0">
            <a:spAutoFit/>
          </a:bodyPr>
          <a:lstStyle/>
          <a:p>
            <a:r>
              <a:rPr lang="en-US" dirty="0">
                <a:solidFill>
                  <a:srgbClr val="435153"/>
                </a:solidFill>
              </a:rPr>
              <a:t>Example 2</a:t>
            </a:r>
          </a:p>
        </p:txBody>
      </p:sp>
      <p:sp>
        <p:nvSpPr>
          <p:cNvPr id="9" name="TextBox 8"/>
          <p:cNvSpPr txBox="1"/>
          <p:nvPr/>
        </p:nvSpPr>
        <p:spPr>
          <a:xfrm>
            <a:off x="3844065" y="5331591"/>
            <a:ext cx="1328809" cy="369332"/>
          </a:xfrm>
          <a:prstGeom prst="rect">
            <a:avLst/>
          </a:prstGeom>
          <a:noFill/>
        </p:spPr>
        <p:txBody>
          <a:bodyPr wrap="square" rtlCol="0">
            <a:spAutoFit/>
          </a:bodyPr>
          <a:lstStyle/>
          <a:p>
            <a:r>
              <a:rPr lang="en-US" dirty="0">
                <a:solidFill>
                  <a:srgbClr val="435153"/>
                </a:solidFill>
              </a:rPr>
              <a:t>Example 3</a:t>
            </a:r>
          </a:p>
        </p:txBody>
      </p:sp>
      <p:pic>
        <p:nvPicPr>
          <p:cNvPr id="10" name="Grafik 9">
            <a:extLst>
              <a:ext uri="{FF2B5EF4-FFF2-40B4-BE49-F238E27FC236}">
                <a16:creationId xmlns:a16="http://schemas.microsoft.com/office/drawing/2014/main" id="{EA524A04-7626-461D-B070-9B859898248F}"/>
              </a:ext>
            </a:extLst>
          </p:cNvPr>
          <p:cNvPicPr>
            <a:picLocks noChangeAspect="1"/>
          </p:cNvPicPr>
          <p:nvPr/>
        </p:nvPicPr>
        <p:blipFill>
          <a:blip r:embed="rId6"/>
          <a:stretch>
            <a:fillRect/>
          </a:stretch>
        </p:blipFill>
        <p:spPr>
          <a:xfrm flipV="1">
            <a:off x="5549332" y="5897836"/>
            <a:ext cx="4175994" cy="599001"/>
          </a:xfrm>
          <a:prstGeom prst="rect">
            <a:avLst/>
          </a:prstGeom>
        </p:spPr>
      </p:pic>
    </p:spTree>
    <p:extLst>
      <p:ext uri="{BB962C8B-B14F-4D97-AF65-F5344CB8AC3E}">
        <p14:creationId xmlns:p14="http://schemas.microsoft.com/office/powerpoint/2010/main" val="264127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61682" y="529569"/>
            <a:ext cx="10515600" cy="418894"/>
          </a:xfrm>
        </p:spPr>
        <p:txBody>
          <a:bodyPr>
            <a:normAutofit fontScale="90000"/>
          </a:bodyPr>
          <a:lstStyle/>
          <a:p>
            <a:r>
              <a:rPr lang="en-US" sz="3200" dirty="0"/>
              <a:t>Rule 2 – Omit All 0 Segments</a:t>
            </a:r>
          </a:p>
        </p:txBody>
      </p:sp>
      <p:sp>
        <p:nvSpPr>
          <p:cNvPr id="6" name="TextBox 5"/>
          <p:cNvSpPr txBox="1"/>
          <p:nvPr/>
        </p:nvSpPr>
        <p:spPr>
          <a:xfrm>
            <a:off x="4914452" y="1459760"/>
            <a:ext cx="1328809" cy="369332"/>
          </a:xfrm>
          <a:prstGeom prst="rect">
            <a:avLst/>
          </a:prstGeom>
          <a:noFill/>
        </p:spPr>
        <p:txBody>
          <a:bodyPr wrap="square" rtlCol="0">
            <a:spAutoFit/>
          </a:bodyPr>
          <a:lstStyle/>
          <a:p>
            <a:r>
              <a:rPr lang="en-US" dirty="0">
                <a:solidFill>
                  <a:srgbClr val="435153"/>
                </a:solidFill>
              </a:rPr>
              <a:t>Example 1</a:t>
            </a:r>
          </a:p>
        </p:txBody>
      </p:sp>
      <p:sp>
        <p:nvSpPr>
          <p:cNvPr id="8" name="TextBox 7"/>
          <p:cNvSpPr txBox="1"/>
          <p:nvPr/>
        </p:nvSpPr>
        <p:spPr>
          <a:xfrm>
            <a:off x="4914452" y="3429000"/>
            <a:ext cx="1328809" cy="369332"/>
          </a:xfrm>
          <a:prstGeom prst="rect">
            <a:avLst/>
          </a:prstGeom>
          <a:noFill/>
        </p:spPr>
        <p:txBody>
          <a:bodyPr wrap="square" rtlCol="0">
            <a:spAutoFit/>
          </a:bodyPr>
          <a:lstStyle/>
          <a:p>
            <a:r>
              <a:rPr lang="en-US" dirty="0">
                <a:solidFill>
                  <a:srgbClr val="435153"/>
                </a:solidFill>
              </a:rPr>
              <a:t>Example 2</a:t>
            </a:r>
          </a:p>
        </p:txBody>
      </p:sp>
      <p:pic>
        <p:nvPicPr>
          <p:cNvPr id="10" name="Picture 9"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20266" t="37857" r="42934" b="37741"/>
          <a:stretch/>
        </p:blipFill>
        <p:spPr>
          <a:xfrm>
            <a:off x="6743790" y="604607"/>
            <a:ext cx="4986528" cy="1860914"/>
          </a:xfrm>
          <a:prstGeom prst="rect">
            <a:avLst/>
          </a:prstGeom>
        </p:spPr>
      </p:pic>
      <p:pic>
        <p:nvPicPr>
          <p:cNvPr id="11" name="Picture 10" descr="Introduction to Networks - Google Chrome"/>
          <p:cNvPicPr>
            <a:picLocks noChangeAspect="1"/>
          </p:cNvPicPr>
          <p:nvPr/>
        </p:nvPicPr>
        <p:blipFill rotWithShape="1">
          <a:blip r:embed="rId4">
            <a:extLst>
              <a:ext uri="{28A0092B-C50C-407E-A947-70E740481C1C}">
                <a14:useLocalDpi xmlns:a14="http://schemas.microsoft.com/office/drawing/2010/main" val="0"/>
              </a:ext>
            </a:extLst>
          </a:blip>
          <a:srcRect l="19333" t="28618" r="41733" b="28500"/>
          <a:stretch/>
        </p:blipFill>
        <p:spPr>
          <a:xfrm>
            <a:off x="6788075" y="2704281"/>
            <a:ext cx="4942243" cy="3063514"/>
          </a:xfrm>
          <a:prstGeom prst="rect">
            <a:avLst/>
          </a:prstGeom>
        </p:spPr>
      </p:pic>
      <p:pic>
        <p:nvPicPr>
          <p:cNvPr id="7" name="Grafik 6">
            <a:extLst>
              <a:ext uri="{FF2B5EF4-FFF2-40B4-BE49-F238E27FC236}">
                <a16:creationId xmlns:a16="http://schemas.microsoft.com/office/drawing/2014/main" id="{0B5F8F85-7177-4C45-92CF-19D9832BAA55}"/>
              </a:ext>
            </a:extLst>
          </p:cNvPr>
          <p:cNvPicPr>
            <a:picLocks noChangeAspect="1"/>
          </p:cNvPicPr>
          <p:nvPr/>
        </p:nvPicPr>
        <p:blipFill>
          <a:blip r:embed="rId5"/>
          <a:stretch>
            <a:fillRect/>
          </a:stretch>
        </p:blipFill>
        <p:spPr>
          <a:xfrm flipV="1">
            <a:off x="6801288" y="5953892"/>
            <a:ext cx="4175994" cy="599001"/>
          </a:xfrm>
          <a:prstGeom prst="rect">
            <a:avLst/>
          </a:prstGeom>
        </p:spPr>
      </p:pic>
    </p:spTree>
    <p:extLst>
      <p:ext uri="{BB962C8B-B14F-4D97-AF65-F5344CB8AC3E}">
        <p14:creationId xmlns:p14="http://schemas.microsoft.com/office/powerpoint/2010/main" val="255743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1834" y="326489"/>
            <a:ext cx="10515600" cy="858367"/>
          </a:xfrm>
        </p:spPr>
        <p:txBody>
          <a:bodyPr/>
          <a:lstStyle/>
          <a:p>
            <a:r>
              <a:rPr lang="de-DE" dirty="0"/>
              <a:t>Paketvermittlung/</a:t>
            </a:r>
            <a:r>
              <a:rPr lang="en-US" dirty="0" err="1"/>
              <a:t>Schaltkreisvermittlung</a:t>
            </a:r>
            <a:endParaRPr lang="en-US" dirty="0"/>
          </a:p>
        </p:txBody>
      </p:sp>
      <p:sp>
        <p:nvSpPr>
          <p:cNvPr id="3" name="Inhaltsplatzhalter 2"/>
          <p:cNvSpPr>
            <a:spLocks noGrp="1"/>
          </p:cNvSpPr>
          <p:nvPr>
            <p:ph idx="1"/>
          </p:nvPr>
        </p:nvSpPr>
        <p:spPr>
          <a:xfrm>
            <a:off x="451834" y="1184856"/>
            <a:ext cx="10515600" cy="4351338"/>
          </a:xfrm>
        </p:spPr>
        <p:txBody>
          <a:bodyPr/>
          <a:lstStyle/>
          <a:p>
            <a:r>
              <a:rPr lang="de-DE" dirty="0"/>
              <a:t>Schaltkreisvermittlung</a:t>
            </a:r>
          </a:p>
          <a:p>
            <a:pPr lvl="1"/>
            <a:r>
              <a:rPr lang="de-DE" dirty="0"/>
              <a:t>Beispiel Telefonat: es wird eine Leitung für 2 Teilnehmer reserviert. Übertragung erfolgt in Echtzeit und in bestimmter Reihenfolge der gesprochenen Sätze. Nach dem Telefonat wird die Leitung wieder freigegeben</a:t>
            </a:r>
          </a:p>
          <a:p>
            <a:r>
              <a:rPr lang="de-DE" dirty="0"/>
              <a:t>Paketvermittlung</a:t>
            </a:r>
          </a:p>
          <a:p>
            <a:pPr lvl="1"/>
            <a:r>
              <a:rPr lang="de-DE" dirty="0"/>
              <a:t>Beispiel Datenverkehr im Internet. Es gibt keine reservierten Leitungen, es sind immer alle Leitungen frei. Computer sind nicht direkt verbunden, sondern nur über Router erreichbar. Datenpakete können über mehrere Wege (bei Ausfall auch über gänzlich neue Wege) übertragen werden. Die Reihenfolge ist nicht relevant.</a:t>
            </a:r>
            <a:endParaRPr lang="en-US" dirty="0"/>
          </a:p>
          <a:p>
            <a:r>
              <a:rPr lang="de-DE" dirty="0"/>
              <a:t>Simulation in </a:t>
            </a:r>
            <a:r>
              <a:rPr lang="de-DE" dirty="0" err="1">
                <a:hlinkClick r:id="rId2"/>
              </a:rPr>
              <a:t>Youtube</a:t>
            </a:r>
            <a:endParaRPr lang="de-DE" i="1" dirty="0"/>
          </a:p>
        </p:txBody>
      </p:sp>
      <p:sp>
        <p:nvSpPr>
          <p:cNvPr id="4" name="Datumsplatzhalter 3">
            <a:extLst>
              <a:ext uri="{FF2B5EF4-FFF2-40B4-BE49-F238E27FC236}">
                <a16:creationId xmlns:a16="http://schemas.microsoft.com/office/drawing/2014/main" id="{223C1F1B-E8B8-4054-BDEA-10432B958522}"/>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4E8024C8-4914-4C21-83E9-51E1D4FAEAE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26097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04713" y="550775"/>
            <a:ext cx="10515600" cy="547986"/>
          </a:xfrm>
        </p:spPr>
        <p:txBody>
          <a:bodyPr/>
          <a:lstStyle/>
          <a:p>
            <a:r>
              <a:rPr lang="en-US" sz="3200" dirty="0"/>
              <a:t>Rule 2 – Omit All 0 Segments</a:t>
            </a:r>
          </a:p>
        </p:txBody>
      </p:sp>
      <p:sp>
        <p:nvSpPr>
          <p:cNvPr id="6" name="TextBox 5"/>
          <p:cNvSpPr txBox="1"/>
          <p:nvPr/>
        </p:nvSpPr>
        <p:spPr>
          <a:xfrm>
            <a:off x="3279528" y="1952398"/>
            <a:ext cx="1328809" cy="369332"/>
          </a:xfrm>
          <a:prstGeom prst="rect">
            <a:avLst/>
          </a:prstGeom>
          <a:noFill/>
        </p:spPr>
        <p:txBody>
          <a:bodyPr wrap="square" rtlCol="0">
            <a:spAutoFit/>
          </a:bodyPr>
          <a:lstStyle/>
          <a:p>
            <a:r>
              <a:rPr lang="en-US" dirty="0">
                <a:solidFill>
                  <a:srgbClr val="435153"/>
                </a:solidFill>
              </a:rPr>
              <a:t>Example 3</a:t>
            </a:r>
          </a:p>
        </p:txBody>
      </p:sp>
      <p:sp>
        <p:nvSpPr>
          <p:cNvPr id="8" name="TextBox 7"/>
          <p:cNvSpPr txBox="1"/>
          <p:nvPr/>
        </p:nvSpPr>
        <p:spPr>
          <a:xfrm>
            <a:off x="3279529" y="4340607"/>
            <a:ext cx="1328809" cy="369332"/>
          </a:xfrm>
          <a:prstGeom prst="rect">
            <a:avLst/>
          </a:prstGeom>
          <a:noFill/>
        </p:spPr>
        <p:txBody>
          <a:bodyPr wrap="square" rtlCol="0">
            <a:spAutoFit/>
          </a:bodyPr>
          <a:lstStyle/>
          <a:p>
            <a:r>
              <a:rPr lang="en-US" dirty="0">
                <a:solidFill>
                  <a:srgbClr val="435153"/>
                </a:solidFill>
              </a:rPr>
              <a:t>Example 4</a:t>
            </a:r>
          </a:p>
        </p:txBody>
      </p:sp>
      <p:pic>
        <p:nvPicPr>
          <p:cNvPr id="2" name="Picture 1"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20133" t="37148" r="41333" b="35370"/>
          <a:stretch/>
        </p:blipFill>
        <p:spPr>
          <a:xfrm>
            <a:off x="5326649" y="1143654"/>
            <a:ext cx="5693664" cy="1986821"/>
          </a:xfrm>
          <a:prstGeom prst="rect">
            <a:avLst/>
          </a:prstGeom>
        </p:spPr>
      </p:pic>
      <p:pic>
        <p:nvPicPr>
          <p:cNvPr id="3" name="Picture 2" descr="Introduction to Networks - Google Chrome"/>
          <p:cNvPicPr>
            <a:picLocks noChangeAspect="1"/>
          </p:cNvPicPr>
          <p:nvPr/>
        </p:nvPicPr>
        <p:blipFill rotWithShape="1">
          <a:blip r:embed="rId4">
            <a:extLst>
              <a:ext uri="{28A0092B-C50C-407E-A947-70E740481C1C}">
                <a14:useLocalDpi xmlns:a14="http://schemas.microsoft.com/office/drawing/2010/main" val="0"/>
              </a:ext>
            </a:extLst>
          </a:blip>
          <a:srcRect l="19733" t="36673" r="42800" b="34186"/>
          <a:stretch/>
        </p:blipFill>
        <p:spPr>
          <a:xfrm>
            <a:off x="5326649" y="3387427"/>
            <a:ext cx="5693664" cy="2106387"/>
          </a:xfrm>
          <a:prstGeom prst="rect">
            <a:avLst/>
          </a:prstGeom>
        </p:spPr>
      </p:pic>
      <p:pic>
        <p:nvPicPr>
          <p:cNvPr id="7" name="Grafik 6">
            <a:extLst>
              <a:ext uri="{FF2B5EF4-FFF2-40B4-BE49-F238E27FC236}">
                <a16:creationId xmlns:a16="http://schemas.microsoft.com/office/drawing/2014/main" id="{C4F758E2-C670-48A7-AB05-9C0DB97E262D}"/>
              </a:ext>
            </a:extLst>
          </p:cNvPr>
          <p:cNvPicPr>
            <a:picLocks noChangeAspect="1"/>
          </p:cNvPicPr>
          <p:nvPr/>
        </p:nvPicPr>
        <p:blipFill>
          <a:blip r:embed="rId5"/>
          <a:stretch>
            <a:fillRect/>
          </a:stretch>
        </p:blipFill>
        <p:spPr>
          <a:xfrm flipV="1">
            <a:off x="5326649" y="5720528"/>
            <a:ext cx="4175994" cy="599001"/>
          </a:xfrm>
          <a:prstGeom prst="rect">
            <a:avLst/>
          </a:prstGeom>
        </p:spPr>
      </p:pic>
    </p:spTree>
    <p:extLst>
      <p:ext uri="{BB962C8B-B14F-4D97-AF65-F5344CB8AC3E}">
        <p14:creationId xmlns:p14="http://schemas.microsoft.com/office/powerpoint/2010/main" val="170794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06270" y="432215"/>
            <a:ext cx="11451815" cy="659781"/>
          </a:xfrm>
        </p:spPr>
        <p:txBody>
          <a:bodyPr/>
          <a:lstStyle/>
          <a:p>
            <a:r>
              <a:rPr lang="en-US" sz="3200" dirty="0"/>
              <a:t>IPv6 Prefix Length</a:t>
            </a:r>
          </a:p>
        </p:txBody>
      </p:sp>
      <p:pic>
        <p:nvPicPr>
          <p:cNvPr id="2" name="Picture 1" descr="Introduction to Networks - Google Chrome"/>
          <p:cNvPicPr>
            <a:picLocks noChangeAspect="1"/>
          </p:cNvPicPr>
          <p:nvPr/>
        </p:nvPicPr>
        <p:blipFill rotWithShape="1">
          <a:blip r:embed="rId3">
            <a:extLst>
              <a:ext uri="{28A0092B-C50C-407E-A947-70E740481C1C}">
                <a14:useLocalDpi xmlns:a14="http://schemas.microsoft.com/office/drawing/2010/main" val="0"/>
              </a:ext>
            </a:extLst>
          </a:blip>
          <a:srcRect l="22400" t="34305" r="41867" b="41913"/>
          <a:stretch/>
        </p:blipFill>
        <p:spPr>
          <a:xfrm>
            <a:off x="160445" y="2983451"/>
            <a:ext cx="7573927" cy="2836797"/>
          </a:xfrm>
          <a:prstGeom prst="rect">
            <a:avLst/>
          </a:prstGeom>
        </p:spPr>
      </p:pic>
      <p:sp>
        <p:nvSpPr>
          <p:cNvPr id="4" name="Text Placeholder 3"/>
          <p:cNvSpPr>
            <a:spLocks noGrp="1"/>
          </p:cNvSpPr>
          <p:nvPr>
            <p:ph type="body" sz="quarter" idx="10"/>
          </p:nvPr>
        </p:nvSpPr>
        <p:spPr>
          <a:xfrm>
            <a:off x="321989" y="1099869"/>
            <a:ext cx="11436096" cy="1829338"/>
          </a:xfrm>
        </p:spPr>
        <p:txBody>
          <a:bodyPr/>
          <a:lstStyle/>
          <a:p>
            <a:pPr marL="285750" indent="-285750"/>
            <a:r>
              <a:rPr lang="en-US" sz="2000" dirty="0"/>
              <a:t>IPv6 </a:t>
            </a:r>
            <a:r>
              <a:rPr lang="en-US" sz="2000" dirty="0" err="1"/>
              <a:t>kennt</a:t>
            </a:r>
            <a:r>
              <a:rPr lang="en-US" sz="2000" dirty="0"/>
              <a:t> </a:t>
            </a:r>
            <a:r>
              <a:rPr lang="en-US" sz="2000" dirty="0" err="1"/>
              <a:t>keine</a:t>
            </a:r>
            <a:r>
              <a:rPr lang="en-US" sz="2000" dirty="0"/>
              <a:t> Subnet-</a:t>
            </a:r>
            <a:r>
              <a:rPr lang="en-US" sz="2000" dirty="0" err="1"/>
              <a:t>Masken</a:t>
            </a:r>
            <a:endParaRPr lang="en-US" sz="2000" dirty="0"/>
          </a:p>
          <a:p>
            <a:pPr marL="285750" indent="-285750"/>
            <a:r>
              <a:rPr lang="en-US" sz="2000" dirty="0"/>
              <a:t>Prefix length indicates the network portion of an IPv6 address using the following format: </a:t>
            </a:r>
          </a:p>
          <a:p>
            <a:pPr marL="800100" lvl="1" indent="-342900">
              <a:buFont typeface="Courier New" panose="02070309020205020404" pitchFamily="49" charset="0"/>
              <a:buChar char="o"/>
            </a:pPr>
            <a:r>
              <a:rPr lang="en-US" sz="2000" dirty="0"/>
              <a:t>IPv6 address /prefix length</a:t>
            </a:r>
          </a:p>
          <a:p>
            <a:pPr marL="800100" lvl="1" indent="-342900">
              <a:buFont typeface="Courier New" panose="02070309020205020404" pitchFamily="49" charset="0"/>
              <a:buChar char="o"/>
            </a:pPr>
            <a:r>
              <a:rPr lang="en-US" sz="2000" dirty="0"/>
              <a:t>Prefix length can range from 0 to 128</a:t>
            </a:r>
          </a:p>
          <a:p>
            <a:pPr marL="800100" lvl="1" indent="-342900">
              <a:buFont typeface="Courier New" panose="02070309020205020404" pitchFamily="49" charset="0"/>
              <a:buChar char="o"/>
            </a:pPr>
            <a:r>
              <a:rPr lang="en-US" sz="2000" dirty="0"/>
              <a:t>Typical prefix length is /64</a:t>
            </a:r>
          </a:p>
        </p:txBody>
      </p:sp>
      <p:pic>
        <p:nvPicPr>
          <p:cNvPr id="5" name="Grafik 4">
            <a:extLst>
              <a:ext uri="{FF2B5EF4-FFF2-40B4-BE49-F238E27FC236}">
                <a16:creationId xmlns:a16="http://schemas.microsoft.com/office/drawing/2014/main" id="{AE642183-BFAA-4A79-AC85-BED11ABA3979}"/>
              </a:ext>
            </a:extLst>
          </p:cNvPr>
          <p:cNvPicPr>
            <a:picLocks noChangeAspect="1"/>
          </p:cNvPicPr>
          <p:nvPr/>
        </p:nvPicPr>
        <p:blipFill>
          <a:blip r:embed="rId4"/>
          <a:stretch>
            <a:fillRect/>
          </a:stretch>
        </p:blipFill>
        <p:spPr>
          <a:xfrm flipV="1">
            <a:off x="160445" y="5927501"/>
            <a:ext cx="5041032" cy="599001"/>
          </a:xfrm>
          <a:prstGeom prst="rect">
            <a:avLst/>
          </a:prstGeom>
        </p:spPr>
      </p:pic>
      <p:pic>
        <p:nvPicPr>
          <p:cNvPr id="3" name="Grafik 2">
            <a:extLst>
              <a:ext uri="{FF2B5EF4-FFF2-40B4-BE49-F238E27FC236}">
                <a16:creationId xmlns:a16="http://schemas.microsoft.com/office/drawing/2014/main" id="{8EDE0193-7631-488D-B0A1-4C0AA4535BB3}"/>
              </a:ext>
            </a:extLst>
          </p:cNvPr>
          <p:cNvPicPr>
            <a:picLocks noChangeAspect="1"/>
          </p:cNvPicPr>
          <p:nvPr/>
        </p:nvPicPr>
        <p:blipFill>
          <a:blip r:embed="rId5"/>
          <a:stretch>
            <a:fillRect/>
          </a:stretch>
        </p:blipFill>
        <p:spPr>
          <a:xfrm>
            <a:off x="8343629" y="2983451"/>
            <a:ext cx="3775484" cy="3173506"/>
          </a:xfrm>
          <a:prstGeom prst="rect">
            <a:avLst/>
          </a:prstGeom>
        </p:spPr>
      </p:pic>
      <p:sp>
        <p:nvSpPr>
          <p:cNvPr id="6" name="Pfeil: nach rechts 5">
            <a:extLst>
              <a:ext uri="{FF2B5EF4-FFF2-40B4-BE49-F238E27FC236}">
                <a16:creationId xmlns:a16="http://schemas.microsoft.com/office/drawing/2014/main" id="{4DA16C52-6EEA-4ED3-93B4-C230586483AD}"/>
              </a:ext>
            </a:extLst>
          </p:cNvPr>
          <p:cNvSpPr/>
          <p:nvPr/>
        </p:nvSpPr>
        <p:spPr>
          <a:xfrm>
            <a:off x="7248939" y="6227001"/>
            <a:ext cx="556591" cy="198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4251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09434" y="1"/>
            <a:ext cx="1583028" cy="759854"/>
          </a:xfrm>
        </p:spPr>
        <p:txBody>
          <a:bodyPr/>
          <a:lstStyle/>
          <a:p>
            <a:r>
              <a:rPr lang="de-DE" dirty="0"/>
              <a:t>Ports</a:t>
            </a:r>
          </a:p>
        </p:txBody>
      </p:sp>
      <p:sp>
        <p:nvSpPr>
          <p:cNvPr id="3" name="Inhaltsplatzhalter 2"/>
          <p:cNvSpPr>
            <a:spLocks noGrp="1"/>
          </p:cNvSpPr>
          <p:nvPr>
            <p:ph idx="1"/>
          </p:nvPr>
        </p:nvSpPr>
        <p:spPr>
          <a:xfrm>
            <a:off x="245772" y="759855"/>
            <a:ext cx="11849246" cy="2928918"/>
          </a:xfrm>
        </p:spPr>
        <p:txBody>
          <a:bodyPr>
            <a:normAutofit lnSpcReduction="10000"/>
          </a:bodyPr>
          <a:lstStyle/>
          <a:p>
            <a:r>
              <a:rPr lang="de-DE" sz="2200" dirty="0"/>
              <a:t>Jedes Datenpaket enthält neben Daten und Metadaten u.a. eine </a:t>
            </a:r>
            <a:r>
              <a:rPr lang="de-DE" sz="2200" dirty="0" err="1"/>
              <a:t>PortNr</a:t>
            </a:r>
            <a:r>
              <a:rPr lang="de-DE" sz="2200" dirty="0"/>
              <a:t>.</a:t>
            </a:r>
          </a:p>
          <a:p>
            <a:r>
              <a:rPr lang="de-DE" sz="2200" dirty="0"/>
              <a:t>Ports sind vergleichbar mit Fernseh-Frequenzen</a:t>
            </a:r>
          </a:p>
          <a:p>
            <a:pPr lvl="1"/>
            <a:r>
              <a:rPr lang="de-DE" sz="2200" dirty="0"/>
              <a:t>Anderes Modell sieht IP-Adresse als Wohnadresse, den Port als Apartment im Wohnhaus</a:t>
            </a:r>
          </a:p>
          <a:p>
            <a:r>
              <a:rPr lang="de-DE" sz="2200" dirty="0"/>
              <a:t>Unterschiedliche Frequenz sprechen unterschiedliche  Fernsehkanäle an</a:t>
            </a:r>
          </a:p>
          <a:p>
            <a:r>
              <a:rPr lang="de-DE" sz="2200" dirty="0"/>
              <a:t>Fernsehkanäle entsprechen in der Netzwerktechnik unterschiedlichen Internet-Anwendungen (Skype, Browser, E-Mail, etc.)</a:t>
            </a:r>
          </a:p>
          <a:p>
            <a:r>
              <a:rPr lang="de-DE" sz="2200" dirty="0" err="1"/>
              <a:t>Well</a:t>
            </a:r>
            <a:r>
              <a:rPr lang="de-DE" sz="2200" dirty="0"/>
              <a:t> </a:t>
            </a:r>
            <a:r>
              <a:rPr lang="de-DE" sz="2200" dirty="0" err="1"/>
              <a:t>known</a:t>
            </a:r>
            <a:r>
              <a:rPr lang="de-DE" sz="2200" dirty="0"/>
              <a:t> (0-1023) Ports, registrierte Ports (1024-49151) und dynamische/private Ports (49152-65535)</a:t>
            </a:r>
          </a:p>
        </p:txBody>
      </p:sp>
      <p:pic>
        <p:nvPicPr>
          <p:cNvPr id="4" name="Grafik 3"/>
          <p:cNvPicPr>
            <a:picLocks noChangeAspect="1"/>
          </p:cNvPicPr>
          <p:nvPr/>
        </p:nvPicPr>
        <p:blipFill>
          <a:blip r:embed="rId2"/>
          <a:stretch>
            <a:fillRect/>
          </a:stretch>
        </p:blipFill>
        <p:spPr>
          <a:xfrm>
            <a:off x="7118470" y="4242582"/>
            <a:ext cx="3409688" cy="2235491"/>
          </a:xfrm>
          <a:prstGeom prst="rect">
            <a:avLst/>
          </a:prstGeom>
        </p:spPr>
      </p:pic>
      <p:sp>
        <p:nvSpPr>
          <p:cNvPr id="5" name="Textfeld 4"/>
          <p:cNvSpPr txBox="1"/>
          <p:nvPr/>
        </p:nvSpPr>
        <p:spPr>
          <a:xfrm>
            <a:off x="10844011" y="5739409"/>
            <a:ext cx="978795" cy="738664"/>
          </a:xfrm>
          <a:prstGeom prst="rect">
            <a:avLst/>
          </a:prstGeom>
          <a:noFill/>
        </p:spPr>
        <p:txBody>
          <a:bodyPr wrap="square" rtlCol="0">
            <a:spAutoFit/>
          </a:bodyPr>
          <a:lstStyle/>
          <a:p>
            <a:r>
              <a:rPr lang="de-DE" sz="700" dirty="0" err="1"/>
              <a:t>MyGreatName</a:t>
            </a:r>
            <a:r>
              <a:rPr lang="de-DE" sz="700" dirty="0"/>
              <a:t>, </a:t>
            </a:r>
            <a:r>
              <a:rPr lang="de-DE" sz="700" dirty="0">
                <a:hlinkClick r:id="rId3"/>
              </a:rPr>
              <a:t>http://blog.mygreatname.com/udp-some-well-known-computer-port-number/</a:t>
            </a:r>
            <a:r>
              <a:rPr lang="de-DE" sz="700" dirty="0"/>
              <a:t> (26.01.2017)</a:t>
            </a:r>
          </a:p>
        </p:txBody>
      </p:sp>
      <p:sp>
        <p:nvSpPr>
          <p:cNvPr id="6" name="Datumsplatzhalter 5">
            <a:extLst>
              <a:ext uri="{FF2B5EF4-FFF2-40B4-BE49-F238E27FC236}">
                <a16:creationId xmlns:a16="http://schemas.microsoft.com/office/drawing/2014/main" id="{08C4D85E-0ED6-40B1-8DE6-599B46C8BFBC}"/>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E4D82E2C-9FDA-4D5C-8379-A892A9365C92}"/>
              </a:ext>
            </a:extLst>
          </p:cNvPr>
          <p:cNvSpPr>
            <a:spLocks noGrp="1"/>
          </p:cNvSpPr>
          <p:nvPr>
            <p:ph type="ftr" sz="quarter" idx="11"/>
          </p:nvPr>
        </p:nvSpPr>
        <p:spPr/>
        <p:txBody>
          <a:bodyPr/>
          <a:lstStyle/>
          <a:p>
            <a:endParaRPr lang="en-US"/>
          </a:p>
        </p:txBody>
      </p:sp>
      <p:pic>
        <p:nvPicPr>
          <p:cNvPr id="9" name="Grafik 8">
            <a:extLst>
              <a:ext uri="{FF2B5EF4-FFF2-40B4-BE49-F238E27FC236}">
                <a16:creationId xmlns:a16="http://schemas.microsoft.com/office/drawing/2014/main" id="{5EBF0F80-17A4-4E16-9700-8DD92F63F8F8}"/>
              </a:ext>
            </a:extLst>
          </p:cNvPr>
          <p:cNvPicPr>
            <a:picLocks noChangeAspect="1"/>
          </p:cNvPicPr>
          <p:nvPr/>
        </p:nvPicPr>
        <p:blipFill>
          <a:blip r:embed="rId4"/>
          <a:stretch>
            <a:fillRect/>
          </a:stretch>
        </p:blipFill>
        <p:spPr>
          <a:xfrm>
            <a:off x="0" y="3838165"/>
            <a:ext cx="6003786" cy="3044323"/>
          </a:xfrm>
          <a:prstGeom prst="rect">
            <a:avLst/>
          </a:prstGeom>
        </p:spPr>
      </p:pic>
      <p:sp>
        <p:nvSpPr>
          <p:cNvPr id="10" name="Textfeld 9">
            <a:extLst>
              <a:ext uri="{FF2B5EF4-FFF2-40B4-BE49-F238E27FC236}">
                <a16:creationId xmlns:a16="http://schemas.microsoft.com/office/drawing/2014/main" id="{81DD4461-3E5C-4AC9-B2B2-6CBF1B5F94A5}"/>
              </a:ext>
            </a:extLst>
          </p:cNvPr>
          <p:cNvSpPr txBox="1"/>
          <p:nvPr/>
        </p:nvSpPr>
        <p:spPr>
          <a:xfrm>
            <a:off x="0" y="3607135"/>
            <a:ext cx="5286589" cy="215444"/>
          </a:xfrm>
          <a:prstGeom prst="rect">
            <a:avLst/>
          </a:prstGeom>
          <a:noFill/>
        </p:spPr>
        <p:txBody>
          <a:bodyPr wrap="square" rtlCol="0">
            <a:spAutoFit/>
          </a:bodyPr>
          <a:lstStyle/>
          <a:p>
            <a:r>
              <a:rPr lang="de-AT" sz="800" dirty="0"/>
              <a:t>Florian Dalwigk, Was sind NETZWERK-PORTS?, </a:t>
            </a:r>
            <a:r>
              <a:rPr lang="de-AT" sz="800" dirty="0">
                <a:hlinkClick r:id="rId5"/>
              </a:rPr>
              <a:t>https://www.youtube.com/watch?v=aQoFR6m1yOM</a:t>
            </a:r>
            <a:r>
              <a:rPr lang="de-AT" sz="800" dirty="0"/>
              <a:t> (21.04.2022)</a:t>
            </a:r>
          </a:p>
        </p:txBody>
      </p:sp>
    </p:spTree>
    <p:extLst>
      <p:ext uri="{BB962C8B-B14F-4D97-AF65-F5344CB8AC3E}">
        <p14:creationId xmlns:p14="http://schemas.microsoft.com/office/powerpoint/2010/main" val="17016746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34958" y="42396"/>
            <a:ext cx="4949414" cy="560033"/>
          </a:xfrm>
        </p:spPr>
        <p:txBody>
          <a:bodyPr>
            <a:normAutofit fontScale="90000"/>
          </a:bodyPr>
          <a:lstStyle/>
          <a:p>
            <a:r>
              <a:rPr lang="de-DE" dirty="0"/>
              <a:t>PAT, NAT, IP-</a:t>
            </a:r>
            <a:r>
              <a:rPr lang="de-DE" dirty="0" err="1"/>
              <a:t>Masquerading</a:t>
            </a:r>
            <a:endParaRPr lang="en-US" dirty="0"/>
          </a:p>
        </p:txBody>
      </p:sp>
      <p:sp>
        <p:nvSpPr>
          <p:cNvPr id="3" name="Inhaltsplatzhalter 2"/>
          <p:cNvSpPr>
            <a:spLocks noGrp="1"/>
          </p:cNvSpPr>
          <p:nvPr>
            <p:ph idx="1"/>
          </p:nvPr>
        </p:nvSpPr>
        <p:spPr>
          <a:xfrm>
            <a:off x="111259" y="704626"/>
            <a:ext cx="6434769" cy="5491273"/>
          </a:xfrm>
        </p:spPr>
        <p:txBody>
          <a:bodyPr>
            <a:normAutofit fontScale="85000" lnSpcReduction="10000"/>
          </a:bodyPr>
          <a:lstStyle/>
          <a:p>
            <a:r>
              <a:rPr lang="de-DE" dirty="0"/>
              <a:t>Computer in einem internen Netzwerk kommunizieren über Router mit den Internet</a:t>
            </a:r>
          </a:p>
          <a:p>
            <a:r>
              <a:rPr lang="de-DE" dirty="0"/>
              <a:t>Dabei wird die interne IP-Adresse gegen die offizielle öffentliche IP-Adresse ausgetauscht.</a:t>
            </a:r>
          </a:p>
          <a:p>
            <a:r>
              <a:rPr lang="de-DE" dirty="0"/>
              <a:t>Router merkt sich die</a:t>
            </a:r>
          </a:p>
          <a:p>
            <a:pPr lvl="1"/>
            <a:r>
              <a:rPr lang="de-DE" dirty="0"/>
              <a:t>Interne IP-Adresse samt Port des Computer</a:t>
            </a:r>
          </a:p>
          <a:p>
            <a:pPr lvl="1"/>
            <a:r>
              <a:rPr lang="de-DE" dirty="0"/>
              <a:t>Öffentliche IP-Adresse samt Port ins Internet</a:t>
            </a:r>
          </a:p>
          <a:p>
            <a:r>
              <a:rPr lang="de-DE" dirty="0"/>
              <a:t>Bei Antwort merkt sich Router</a:t>
            </a:r>
          </a:p>
          <a:p>
            <a:pPr lvl="1"/>
            <a:r>
              <a:rPr lang="de-DE" dirty="0"/>
              <a:t>Die IP-Adresse samt Port des sendenden Servers</a:t>
            </a:r>
          </a:p>
          <a:p>
            <a:pPr lvl="1"/>
            <a:r>
              <a:rPr lang="de-DE" dirty="0"/>
              <a:t>Gibt die Antwort an die interne IP-Adresse samt Port an den Computer weiter</a:t>
            </a:r>
          </a:p>
          <a:p>
            <a:r>
              <a:rPr lang="de-DE" dirty="0"/>
              <a:t>Unterschied PAT, NAT siehe</a:t>
            </a:r>
          </a:p>
          <a:p>
            <a:pPr lvl="1"/>
            <a:r>
              <a:rPr lang="en-US" dirty="0">
                <a:hlinkClick r:id="rId2"/>
              </a:rPr>
              <a:t>http://www.tcp-ip-info.de/TschiTschi/ip_masquerading.htm</a:t>
            </a:r>
            <a:r>
              <a:rPr lang="en-US" dirty="0"/>
              <a:t> </a:t>
            </a:r>
          </a:p>
          <a:p>
            <a:pPr lvl="1"/>
            <a:r>
              <a:rPr lang="en-US" dirty="0"/>
              <a:t>NAT (</a:t>
            </a:r>
            <a:r>
              <a:rPr lang="en-US" dirty="0" err="1"/>
              <a:t>mehrere</a:t>
            </a:r>
            <a:r>
              <a:rPr lang="en-US" dirty="0"/>
              <a:t> </a:t>
            </a:r>
            <a:r>
              <a:rPr lang="en-US" dirty="0" err="1"/>
              <a:t>externe</a:t>
            </a:r>
            <a:r>
              <a:rPr lang="en-US" dirty="0"/>
              <a:t> IP-</a:t>
            </a:r>
            <a:r>
              <a:rPr lang="en-US" dirty="0" err="1"/>
              <a:t>Adressen</a:t>
            </a:r>
            <a:r>
              <a:rPr lang="en-US" dirty="0"/>
              <a:t>)</a:t>
            </a:r>
          </a:p>
          <a:p>
            <a:pPr lvl="1"/>
            <a:r>
              <a:rPr lang="en-US" dirty="0"/>
              <a:t>PAT (</a:t>
            </a:r>
            <a:r>
              <a:rPr lang="en-US" dirty="0" err="1"/>
              <a:t>nach</a:t>
            </a:r>
            <a:r>
              <a:rPr lang="en-US" dirty="0"/>
              <a:t> </a:t>
            </a:r>
            <a:r>
              <a:rPr lang="en-US" dirty="0" err="1"/>
              <a:t>außen</a:t>
            </a:r>
            <a:r>
              <a:rPr lang="en-US" dirty="0"/>
              <a:t> </a:t>
            </a:r>
            <a:r>
              <a:rPr lang="en-US" dirty="0" err="1"/>
              <a:t>nur</a:t>
            </a:r>
            <a:r>
              <a:rPr lang="en-US" dirty="0"/>
              <a:t> </a:t>
            </a:r>
            <a:r>
              <a:rPr lang="en-US" dirty="0" err="1"/>
              <a:t>eine</a:t>
            </a:r>
            <a:r>
              <a:rPr lang="en-US" dirty="0"/>
              <a:t> </a:t>
            </a:r>
            <a:r>
              <a:rPr lang="en-US" dirty="0" err="1"/>
              <a:t>externe</a:t>
            </a:r>
            <a:r>
              <a:rPr lang="en-US" dirty="0"/>
              <a:t> IP-</a:t>
            </a:r>
            <a:r>
              <a:rPr lang="en-US" dirty="0" err="1"/>
              <a:t>Adresse</a:t>
            </a:r>
            <a:r>
              <a:rPr lang="en-US" dirty="0"/>
              <a:t>)</a:t>
            </a:r>
          </a:p>
        </p:txBody>
      </p:sp>
      <p:pic>
        <p:nvPicPr>
          <p:cNvPr id="4" name="Grafik 3"/>
          <p:cNvPicPr>
            <a:picLocks noChangeAspect="1"/>
          </p:cNvPicPr>
          <p:nvPr/>
        </p:nvPicPr>
        <p:blipFill>
          <a:blip r:embed="rId3"/>
          <a:stretch>
            <a:fillRect/>
          </a:stretch>
        </p:blipFill>
        <p:spPr>
          <a:xfrm>
            <a:off x="6583875" y="988824"/>
            <a:ext cx="5496866" cy="4522525"/>
          </a:xfrm>
          <a:prstGeom prst="rect">
            <a:avLst/>
          </a:prstGeom>
        </p:spPr>
      </p:pic>
      <p:sp>
        <p:nvSpPr>
          <p:cNvPr id="5" name="Textfeld 4"/>
          <p:cNvSpPr txBox="1"/>
          <p:nvPr/>
        </p:nvSpPr>
        <p:spPr>
          <a:xfrm>
            <a:off x="8283538" y="5511349"/>
            <a:ext cx="3402082" cy="461665"/>
          </a:xfrm>
          <a:prstGeom prst="rect">
            <a:avLst/>
          </a:prstGeom>
          <a:noFill/>
        </p:spPr>
        <p:txBody>
          <a:bodyPr wrap="square" rtlCol="0">
            <a:spAutoFit/>
          </a:bodyPr>
          <a:lstStyle/>
          <a:p>
            <a:r>
              <a:rPr lang="en-US" sz="800" dirty="0"/>
              <a:t>Network Address Translation (NAT/ PAT/ IP Masquerading), </a:t>
            </a:r>
            <a:r>
              <a:rPr lang="en-US" sz="800" dirty="0">
                <a:hlinkClick r:id="rId4"/>
              </a:rPr>
              <a:t>http://www.tcp-ip-info.de/tcp_ip_und_internet/ip_masquerading.htm</a:t>
            </a:r>
            <a:r>
              <a:rPr lang="en-US" sz="800" dirty="0"/>
              <a:t>, 20.9.2014</a:t>
            </a:r>
          </a:p>
          <a:p>
            <a:endParaRPr lang="en-US" sz="800" dirty="0"/>
          </a:p>
        </p:txBody>
      </p:sp>
      <p:sp>
        <p:nvSpPr>
          <p:cNvPr id="6" name="Datumsplatzhalter 5">
            <a:extLst>
              <a:ext uri="{FF2B5EF4-FFF2-40B4-BE49-F238E27FC236}">
                <a16:creationId xmlns:a16="http://schemas.microsoft.com/office/drawing/2014/main" id="{ECCEA93E-AE07-4C0E-9D36-094FE791F676}"/>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8ABBB2D0-ECC7-48F2-9BE9-06E1CC5C4C8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55102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673966"/>
          </a:xfrm>
        </p:spPr>
        <p:txBody>
          <a:bodyPr/>
          <a:lstStyle/>
          <a:p>
            <a:r>
              <a:rPr lang="de-DE" dirty="0" err="1"/>
              <a:t>Masquerading</a:t>
            </a:r>
            <a:r>
              <a:rPr lang="de-DE" dirty="0"/>
              <a:t> Ablauf</a:t>
            </a:r>
            <a:endParaRPr lang="en-US" dirty="0"/>
          </a:p>
        </p:txBody>
      </p:sp>
      <p:sp>
        <p:nvSpPr>
          <p:cNvPr id="3" name="Inhaltsplatzhalter 2"/>
          <p:cNvSpPr>
            <a:spLocks noGrp="1"/>
          </p:cNvSpPr>
          <p:nvPr>
            <p:ph idx="1"/>
          </p:nvPr>
        </p:nvSpPr>
        <p:spPr>
          <a:xfrm>
            <a:off x="136813" y="1141362"/>
            <a:ext cx="11833513" cy="827715"/>
          </a:xfrm>
        </p:spPr>
        <p:txBody>
          <a:bodyPr>
            <a:normAutofit fontScale="70000" lnSpcReduction="20000"/>
          </a:bodyPr>
          <a:lstStyle/>
          <a:p>
            <a:r>
              <a:rPr lang="en-US" dirty="0">
                <a:hlinkClick r:id="rId2"/>
              </a:rPr>
              <a:t>http://kohnlehome.de/netz/Masquerading.swf</a:t>
            </a:r>
            <a:r>
              <a:rPr lang="en-US" dirty="0"/>
              <a:t> (Achtung Problem </a:t>
            </a:r>
            <a:r>
              <a:rPr lang="en-US" dirty="0" err="1"/>
              <a:t>mit</a:t>
            </a:r>
            <a:r>
              <a:rPr lang="en-US" dirty="0"/>
              <a:t> </a:t>
            </a:r>
            <a:r>
              <a:rPr lang="en-US" dirty="0" err="1"/>
              <a:t>fehlenden</a:t>
            </a:r>
            <a:r>
              <a:rPr lang="en-US" dirty="0"/>
              <a:t> Flash-Player)</a:t>
            </a:r>
          </a:p>
          <a:p>
            <a:pPr lvl="1"/>
            <a:r>
              <a:rPr lang="en-US" dirty="0"/>
              <a:t>SWF-</a:t>
            </a:r>
            <a:r>
              <a:rPr lang="en-US" dirty="0" err="1"/>
              <a:t>Datei</a:t>
            </a:r>
            <a:r>
              <a:rPr lang="en-US" dirty="0"/>
              <a:t> </a:t>
            </a:r>
            <a:r>
              <a:rPr lang="en-US" dirty="0" err="1"/>
              <a:t>downloaden</a:t>
            </a:r>
            <a:endParaRPr lang="en-US" dirty="0"/>
          </a:p>
          <a:p>
            <a:pPr lvl="1"/>
            <a:r>
              <a:rPr lang="en-US" dirty="0"/>
              <a:t>Upload auf </a:t>
            </a:r>
            <a:r>
              <a:rPr lang="en-US" dirty="0">
                <a:hlinkClick r:id="rId3"/>
              </a:rPr>
              <a:t>https://ruffle.rs/demo/</a:t>
            </a:r>
            <a:r>
              <a:rPr lang="en-US" dirty="0"/>
              <a:t> -&gt; Demo </a:t>
            </a:r>
            <a:r>
              <a:rPr lang="en-US" dirty="0" err="1"/>
              <a:t>ablaufen</a:t>
            </a:r>
            <a:r>
              <a:rPr lang="en-US" dirty="0"/>
              <a:t> </a:t>
            </a:r>
            <a:r>
              <a:rPr lang="en-US" dirty="0" err="1"/>
              <a:t>lassen</a:t>
            </a:r>
            <a:endParaRPr lang="en-US" dirty="0"/>
          </a:p>
        </p:txBody>
      </p:sp>
      <p:pic>
        <p:nvPicPr>
          <p:cNvPr id="4" name="Grafik 3"/>
          <p:cNvPicPr>
            <a:picLocks noChangeAspect="1"/>
          </p:cNvPicPr>
          <p:nvPr/>
        </p:nvPicPr>
        <p:blipFill>
          <a:blip r:embed="rId4"/>
          <a:stretch>
            <a:fillRect/>
          </a:stretch>
        </p:blipFill>
        <p:spPr>
          <a:xfrm>
            <a:off x="751504" y="2019105"/>
            <a:ext cx="8044402" cy="4378793"/>
          </a:xfrm>
          <a:prstGeom prst="rect">
            <a:avLst/>
          </a:prstGeom>
        </p:spPr>
      </p:pic>
      <p:sp>
        <p:nvSpPr>
          <p:cNvPr id="5" name="Datumsplatzhalter 4">
            <a:extLst>
              <a:ext uri="{FF2B5EF4-FFF2-40B4-BE49-F238E27FC236}">
                <a16:creationId xmlns:a16="http://schemas.microsoft.com/office/drawing/2014/main" id="{5F95CE37-E8BD-4008-9E56-28DAB1A87745}"/>
              </a:ext>
            </a:extLst>
          </p:cNvPr>
          <p:cNvSpPr>
            <a:spLocks noGrp="1"/>
          </p:cNvSpPr>
          <p:nvPr>
            <p:ph type="dt" sz="half" idx="10"/>
          </p:nvPr>
        </p:nvSpPr>
        <p:spPr/>
        <p:txBody>
          <a:bodyPr/>
          <a:lstStyle/>
          <a:p>
            <a:r>
              <a:rPr lang="de-DE"/>
              <a:t>2/2022</a:t>
            </a:r>
            <a:endParaRPr lang="en-US"/>
          </a:p>
        </p:txBody>
      </p:sp>
      <p:sp>
        <p:nvSpPr>
          <p:cNvPr id="6" name="Fußzeilenplatzhalter 5">
            <a:extLst>
              <a:ext uri="{FF2B5EF4-FFF2-40B4-BE49-F238E27FC236}">
                <a16:creationId xmlns:a16="http://schemas.microsoft.com/office/drawing/2014/main" id="{90C42787-FFC8-432C-B479-37525C6F2BF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513460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37D0BD-3067-4292-B744-005335EE9813}"/>
              </a:ext>
            </a:extLst>
          </p:cNvPr>
          <p:cNvSpPr>
            <a:spLocks noGrp="1"/>
          </p:cNvSpPr>
          <p:nvPr>
            <p:ph type="title"/>
          </p:nvPr>
        </p:nvSpPr>
        <p:spPr/>
        <p:txBody>
          <a:bodyPr/>
          <a:lstStyle/>
          <a:p>
            <a:r>
              <a:rPr lang="de-AT" dirty="0"/>
              <a:t>Eigene Ports kontrollieren</a:t>
            </a:r>
          </a:p>
        </p:txBody>
      </p:sp>
      <p:sp>
        <p:nvSpPr>
          <p:cNvPr id="3" name="Inhaltsplatzhalter 2">
            <a:extLst>
              <a:ext uri="{FF2B5EF4-FFF2-40B4-BE49-F238E27FC236}">
                <a16:creationId xmlns:a16="http://schemas.microsoft.com/office/drawing/2014/main" id="{DE24074B-0FB4-4E0F-8365-34845453E79B}"/>
              </a:ext>
            </a:extLst>
          </p:cNvPr>
          <p:cNvSpPr>
            <a:spLocks noGrp="1"/>
          </p:cNvSpPr>
          <p:nvPr>
            <p:ph idx="1"/>
          </p:nvPr>
        </p:nvSpPr>
        <p:spPr>
          <a:xfrm>
            <a:off x="838200" y="1825625"/>
            <a:ext cx="10515600" cy="642216"/>
          </a:xfrm>
        </p:spPr>
        <p:txBody>
          <a:bodyPr/>
          <a:lstStyle/>
          <a:p>
            <a:r>
              <a:rPr lang="de-AT" dirty="0">
                <a:hlinkClick r:id="rId2"/>
              </a:rPr>
              <a:t>https://myopenports.com/</a:t>
            </a:r>
            <a:r>
              <a:rPr lang="de-AT" dirty="0"/>
              <a:t> oder </a:t>
            </a:r>
            <a:r>
              <a:rPr lang="de-AT" dirty="0">
                <a:hlinkClick r:id="rId3"/>
              </a:rPr>
              <a:t>https://2ip.io/</a:t>
            </a:r>
            <a:r>
              <a:rPr lang="de-AT" dirty="0"/>
              <a:t>  </a:t>
            </a:r>
          </a:p>
        </p:txBody>
      </p:sp>
      <p:sp>
        <p:nvSpPr>
          <p:cNvPr id="4" name="Datumsplatzhalter 3">
            <a:extLst>
              <a:ext uri="{FF2B5EF4-FFF2-40B4-BE49-F238E27FC236}">
                <a16:creationId xmlns:a16="http://schemas.microsoft.com/office/drawing/2014/main" id="{930EFB9F-7A87-488F-BF2C-D147B79FBDE1}"/>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9CA91726-0D98-42BA-9B31-780A846877AE}"/>
              </a:ext>
            </a:extLst>
          </p:cNvPr>
          <p:cNvSpPr>
            <a:spLocks noGrp="1"/>
          </p:cNvSpPr>
          <p:nvPr>
            <p:ph type="ftr" sz="quarter" idx="11"/>
          </p:nvPr>
        </p:nvSpPr>
        <p:spPr/>
        <p:txBody>
          <a:bodyPr/>
          <a:lstStyle/>
          <a:p>
            <a:endParaRPr lang="en-US"/>
          </a:p>
        </p:txBody>
      </p:sp>
      <p:pic>
        <p:nvPicPr>
          <p:cNvPr id="7" name="Grafik 6">
            <a:extLst>
              <a:ext uri="{FF2B5EF4-FFF2-40B4-BE49-F238E27FC236}">
                <a16:creationId xmlns:a16="http://schemas.microsoft.com/office/drawing/2014/main" id="{9E49CDDA-4346-4ABD-BEF6-911E3B081852}"/>
              </a:ext>
            </a:extLst>
          </p:cNvPr>
          <p:cNvPicPr>
            <a:picLocks noChangeAspect="1"/>
          </p:cNvPicPr>
          <p:nvPr/>
        </p:nvPicPr>
        <p:blipFill>
          <a:blip r:embed="rId4"/>
          <a:stretch>
            <a:fillRect/>
          </a:stretch>
        </p:blipFill>
        <p:spPr>
          <a:xfrm>
            <a:off x="229145" y="2535050"/>
            <a:ext cx="5869921" cy="3754092"/>
          </a:xfrm>
          <a:prstGeom prst="rect">
            <a:avLst/>
          </a:prstGeom>
          <a:ln>
            <a:solidFill>
              <a:schemeClr val="tx1"/>
            </a:solidFill>
          </a:ln>
        </p:spPr>
      </p:pic>
      <p:pic>
        <p:nvPicPr>
          <p:cNvPr id="9" name="Grafik 8">
            <a:extLst>
              <a:ext uri="{FF2B5EF4-FFF2-40B4-BE49-F238E27FC236}">
                <a16:creationId xmlns:a16="http://schemas.microsoft.com/office/drawing/2014/main" id="{FD7C336D-1BE9-4342-A057-00AB7EC982EB}"/>
              </a:ext>
            </a:extLst>
          </p:cNvPr>
          <p:cNvPicPr>
            <a:picLocks noChangeAspect="1"/>
          </p:cNvPicPr>
          <p:nvPr/>
        </p:nvPicPr>
        <p:blipFill>
          <a:blip r:embed="rId5"/>
          <a:stretch>
            <a:fillRect/>
          </a:stretch>
        </p:blipFill>
        <p:spPr>
          <a:xfrm>
            <a:off x="6761408" y="2535049"/>
            <a:ext cx="5122768" cy="3754093"/>
          </a:xfrm>
          <a:prstGeom prst="rect">
            <a:avLst/>
          </a:prstGeom>
          <a:ln>
            <a:solidFill>
              <a:schemeClr val="tx1"/>
            </a:solidFill>
          </a:ln>
        </p:spPr>
      </p:pic>
    </p:spTree>
    <p:extLst>
      <p:ext uri="{BB962C8B-B14F-4D97-AF65-F5344CB8AC3E}">
        <p14:creationId xmlns:p14="http://schemas.microsoft.com/office/powerpoint/2010/main" val="35608169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884126"/>
          </a:xfrm>
        </p:spPr>
        <p:txBody>
          <a:bodyPr/>
          <a:lstStyle/>
          <a:p>
            <a:r>
              <a:rPr lang="de-DE"/>
              <a:t>Aufgabe 3</a:t>
            </a:r>
            <a:endParaRPr lang="en-US" dirty="0"/>
          </a:p>
        </p:txBody>
      </p:sp>
      <p:sp>
        <p:nvSpPr>
          <p:cNvPr id="3" name="Inhaltsplatzhalter 2"/>
          <p:cNvSpPr>
            <a:spLocks noGrp="1"/>
          </p:cNvSpPr>
          <p:nvPr>
            <p:ph idx="1"/>
          </p:nvPr>
        </p:nvSpPr>
        <p:spPr>
          <a:xfrm>
            <a:off x="838200" y="1249252"/>
            <a:ext cx="10515600" cy="4927711"/>
          </a:xfrm>
        </p:spPr>
        <p:txBody>
          <a:bodyPr>
            <a:normAutofit/>
          </a:bodyPr>
          <a:lstStyle/>
          <a:p>
            <a:pPr marL="514350" indent="-514350">
              <a:buFont typeface="+mj-lt"/>
              <a:buAutoNum type="arabicPeriod"/>
            </a:pPr>
            <a:r>
              <a:rPr lang="de-DE" dirty="0"/>
              <a:t>Sie erhalten folgende IP-Adressen samt CIDR-Angaben</a:t>
            </a:r>
          </a:p>
          <a:p>
            <a:pPr marL="971550" lvl="1" indent="-514350">
              <a:buFont typeface="+mj-lt"/>
              <a:buAutoNum type="alphaLcParenR"/>
            </a:pPr>
            <a:r>
              <a:rPr lang="de-DE" dirty="0"/>
              <a:t>192.168.45.120/28</a:t>
            </a:r>
          </a:p>
          <a:p>
            <a:pPr marL="971550" lvl="1" indent="-514350">
              <a:buFont typeface="+mj-lt"/>
              <a:buAutoNum type="alphaLcParenR"/>
            </a:pPr>
            <a:r>
              <a:rPr lang="de-DE" dirty="0"/>
              <a:t>194.23.250.156/26</a:t>
            </a:r>
          </a:p>
          <a:p>
            <a:pPr marL="1428750" lvl="2" indent="-514350">
              <a:buFont typeface="+mj-lt"/>
              <a:buAutoNum type="alphaLcParenR"/>
            </a:pPr>
            <a:r>
              <a:rPr lang="de-DE" dirty="0"/>
              <a:t>Bestimmen Sie die IP-Adresse des Netzwerkes (Screenshot)</a:t>
            </a:r>
          </a:p>
          <a:p>
            <a:pPr marL="1428750" lvl="2" indent="-514350">
              <a:buFont typeface="+mj-lt"/>
              <a:buAutoNum type="alphaLcParenR"/>
            </a:pPr>
            <a:r>
              <a:rPr lang="de-DE" dirty="0"/>
              <a:t>Wie viele Rechner können maximal in diese Netzwerk aufgenommen werden?</a:t>
            </a:r>
          </a:p>
          <a:p>
            <a:pPr marL="1428750" lvl="2" indent="-514350">
              <a:buFont typeface="+mj-lt"/>
              <a:buAutoNum type="alphaLcParenR"/>
            </a:pPr>
            <a:r>
              <a:rPr lang="de-DE" dirty="0"/>
              <a:t>Wie verteilen sich die IP-Adressen im Netzwerk (Host, Netzwerk, Broadcast)?</a:t>
            </a:r>
          </a:p>
          <a:p>
            <a:pPr marL="514350" indent="-514350">
              <a:buFont typeface="+mj-lt"/>
              <a:buAutoNum type="arabicPeriod"/>
            </a:pPr>
            <a:r>
              <a:rPr lang="de-DE"/>
              <a:t>Wählen </a:t>
            </a:r>
            <a:r>
              <a:rPr lang="de-DE" dirty="0"/>
              <a:t>Sie 2 Netzwerk/E-Mail-Tools auf </a:t>
            </a:r>
            <a:r>
              <a:rPr lang="de-DE" dirty="0">
                <a:hlinkClick r:id="rId2"/>
              </a:rPr>
              <a:t>http://www.gaijin.at/ols.php</a:t>
            </a:r>
            <a:endParaRPr lang="de-DE" dirty="0"/>
          </a:p>
          <a:p>
            <a:pPr marL="971550" lvl="1" indent="-514350">
              <a:buFont typeface="+mj-lt"/>
              <a:buAutoNum type="alphaLcParenR"/>
            </a:pPr>
            <a:r>
              <a:rPr lang="de-DE" dirty="0"/>
              <a:t>Was haben Sie herausgefunden?</a:t>
            </a:r>
            <a:endParaRPr lang="en-US" dirty="0"/>
          </a:p>
        </p:txBody>
      </p:sp>
      <p:sp>
        <p:nvSpPr>
          <p:cNvPr id="4" name="Datumsplatzhalter 3">
            <a:extLst>
              <a:ext uri="{FF2B5EF4-FFF2-40B4-BE49-F238E27FC236}">
                <a16:creationId xmlns:a16="http://schemas.microsoft.com/office/drawing/2014/main" id="{F4761A09-7F6A-4746-A52F-6EC48FD4A2F5}"/>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71DB35E3-6C9A-4611-A0DD-692DC2CB135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61249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75179" y="0"/>
            <a:ext cx="4287592" cy="1044575"/>
          </a:xfrm>
        </p:spPr>
        <p:txBody>
          <a:bodyPr/>
          <a:lstStyle/>
          <a:p>
            <a:r>
              <a:rPr lang="de-DE" dirty="0"/>
              <a:t>IP-Adressen vergeben</a:t>
            </a:r>
          </a:p>
        </p:txBody>
      </p:sp>
      <p:sp>
        <p:nvSpPr>
          <p:cNvPr id="3" name="Inhaltsplatzhalter 2"/>
          <p:cNvSpPr>
            <a:spLocks noGrp="1"/>
          </p:cNvSpPr>
          <p:nvPr>
            <p:ph idx="1"/>
          </p:nvPr>
        </p:nvSpPr>
        <p:spPr>
          <a:xfrm>
            <a:off x="7535538" y="4305399"/>
            <a:ext cx="5047445" cy="399245"/>
          </a:xfrm>
        </p:spPr>
        <p:txBody>
          <a:bodyPr>
            <a:noAutofit/>
          </a:bodyPr>
          <a:lstStyle/>
          <a:p>
            <a:pPr marL="0" indent="0">
              <a:buNone/>
            </a:pPr>
            <a:r>
              <a:rPr lang="de-DE" sz="2000" dirty="0"/>
              <a:t>Systemsteuerung über Netzwerkadapter</a:t>
            </a:r>
            <a:br>
              <a:rPr lang="de-DE" sz="2000" dirty="0"/>
            </a:br>
            <a:br>
              <a:rPr lang="de-DE" sz="2000" dirty="0"/>
            </a:br>
            <a:br>
              <a:rPr lang="de-DE" sz="2000" dirty="0"/>
            </a:br>
            <a:br>
              <a:rPr lang="de-DE" sz="2000" dirty="0"/>
            </a:br>
            <a:endParaRPr lang="de-DE" sz="2000" dirty="0"/>
          </a:p>
        </p:txBody>
      </p:sp>
      <p:pic>
        <p:nvPicPr>
          <p:cNvPr id="4" name="Grafik 3"/>
          <p:cNvPicPr>
            <a:picLocks noChangeAspect="1"/>
          </p:cNvPicPr>
          <p:nvPr/>
        </p:nvPicPr>
        <p:blipFill>
          <a:blip r:embed="rId2"/>
          <a:stretch>
            <a:fillRect/>
          </a:stretch>
        </p:blipFill>
        <p:spPr>
          <a:xfrm>
            <a:off x="7535538" y="797551"/>
            <a:ext cx="4205380" cy="3259293"/>
          </a:xfrm>
          <a:prstGeom prst="rect">
            <a:avLst/>
          </a:prstGeom>
        </p:spPr>
      </p:pic>
      <p:pic>
        <p:nvPicPr>
          <p:cNvPr id="5" name="Grafik 4"/>
          <p:cNvPicPr>
            <a:picLocks noChangeAspect="1"/>
          </p:cNvPicPr>
          <p:nvPr/>
        </p:nvPicPr>
        <p:blipFill>
          <a:blip r:embed="rId3"/>
          <a:stretch>
            <a:fillRect/>
          </a:stretch>
        </p:blipFill>
        <p:spPr>
          <a:xfrm>
            <a:off x="3361922" y="3215426"/>
            <a:ext cx="2266048" cy="2579195"/>
          </a:xfrm>
          <a:prstGeom prst="rect">
            <a:avLst/>
          </a:prstGeom>
        </p:spPr>
      </p:pic>
      <p:pic>
        <p:nvPicPr>
          <p:cNvPr id="6" name="Grafik 5"/>
          <p:cNvPicPr>
            <a:picLocks noChangeAspect="1"/>
          </p:cNvPicPr>
          <p:nvPr/>
        </p:nvPicPr>
        <p:blipFill>
          <a:blip r:embed="rId4"/>
          <a:stretch>
            <a:fillRect/>
          </a:stretch>
        </p:blipFill>
        <p:spPr>
          <a:xfrm>
            <a:off x="284695" y="3215425"/>
            <a:ext cx="2272418" cy="2579195"/>
          </a:xfrm>
          <a:prstGeom prst="rect">
            <a:avLst/>
          </a:prstGeom>
        </p:spPr>
      </p:pic>
      <p:sp>
        <p:nvSpPr>
          <p:cNvPr id="7" name="Inhaltsplatzhalter 2"/>
          <p:cNvSpPr txBox="1">
            <a:spLocks/>
          </p:cNvSpPr>
          <p:nvPr/>
        </p:nvSpPr>
        <p:spPr>
          <a:xfrm>
            <a:off x="284695" y="5957865"/>
            <a:ext cx="2162578" cy="391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dirty="0"/>
              <a:t>Manuell und statisch</a:t>
            </a:r>
            <a:br>
              <a:rPr lang="de-DE" sz="1800" dirty="0"/>
            </a:br>
            <a:br>
              <a:rPr lang="de-DE" sz="1800" dirty="0"/>
            </a:br>
            <a:br>
              <a:rPr lang="de-DE" sz="1800" dirty="0"/>
            </a:br>
            <a:br>
              <a:rPr lang="de-DE" sz="1800" dirty="0"/>
            </a:br>
            <a:endParaRPr lang="de-DE" sz="1800" dirty="0"/>
          </a:p>
        </p:txBody>
      </p:sp>
      <p:sp>
        <p:nvSpPr>
          <p:cNvPr id="8" name="Inhaltsplatzhalter 2"/>
          <p:cNvSpPr txBox="1">
            <a:spLocks/>
          </p:cNvSpPr>
          <p:nvPr/>
        </p:nvSpPr>
        <p:spPr>
          <a:xfrm>
            <a:off x="3361922" y="5957865"/>
            <a:ext cx="2162578" cy="391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t>Automatisch über DHCP-Service</a:t>
            </a:r>
            <a:br>
              <a:rPr lang="de-DE" sz="1600" dirty="0"/>
            </a:br>
            <a:br>
              <a:rPr lang="de-DE" sz="1600" dirty="0"/>
            </a:br>
            <a:br>
              <a:rPr lang="de-DE" sz="1600" dirty="0"/>
            </a:br>
            <a:br>
              <a:rPr lang="de-DE" sz="1600" dirty="0"/>
            </a:br>
            <a:endParaRPr lang="de-DE" sz="1600" dirty="0"/>
          </a:p>
        </p:txBody>
      </p:sp>
      <p:sp>
        <p:nvSpPr>
          <p:cNvPr id="9" name="Pfeil nach links 8"/>
          <p:cNvSpPr/>
          <p:nvPr/>
        </p:nvSpPr>
        <p:spPr>
          <a:xfrm rot="20127960">
            <a:off x="4804642" y="2193799"/>
            <a:ext cx="2562072" cy="1588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Datumsplatzhalter 9">
            <a:extLst>
              <a:ext uri="{FF2B5EF4-FFF2-40B4-BE49-F238E27FC236}">
                <a16:creationId xmlns:a16="http://schemas.microsoft.com/office/drawing/2014/main" id="{58CA7A6B-1936-4EB9-B259-8E880D1D651D}"/>
              </a:ext>
            </a:extLst>
          </p:cNvPr>
          <p:cNvSpPr>
            <a:spLocks noGrp="1"/>
          </p:cNvSpPr>
          <p:nvPr>
            <p:ph type="dt" sz="half" idx="10"/>
          </p:nvPr>
        </p:nvSpPr>
        <p:spPr/>
        <p:txBody>
          <a:bodyPr/>
          <a:lstStyle/>
          <a:p>
            <a:r>
              <a:rPr lang="de-DE"/>
              <a:t>2/2022</a:t>
            </a:r>
            <a:endParaRPr lang="en-US"/>
          </a:p>
        </p:txBody>
      </p:sp>
      <p:sp>
        <p:nvSpPr>
          <p:cNvPr id="11" name="Fußzeilenplatzhalter 10">
            <a:extLst>
              <a:ext uri="{FF2B5EF4-FFF2-40B4-BE49-F238E27FC236}">
                <a16:creationId xmlns:a16="http://schemas.microsoft.com/office/drawing/2014/main" id="{3B9D3ABC-A0B3-48BD-93FE-E2E53E226CC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68934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193701" y="117811"/>
            <a:ext cx="9144000" cy="1260228"/>
          </a:xfrm>
        </p:spPr>
        <p:txBody>
          <a:bodyPr/>
          <a:lstStyle/>
          <a:p>
            <a:r>
              <a:rPr lang="de-DE" dirty="0"/>
              <a:t>Analyse Netzwerk-Traffic</a:t>
            </a:r>
            <a:endParaRPr lang="en-US" dirty="0"/>
          </a:p>
        </p:txBody>
      </p:sp>
      <p:pic>
        <p:nvPicPr>
          <p:cNvPr id="4" name="Grafik 3"/>
          <p:cNvPicPr>
            <a:picLocks noChangeAspect="1"/>
          </p:cNvPicPr>
          <p:nvPr/>
        </p:nvPicPr>
        <p:blipFill rotWithShape="1">
          <a:blip r:embed="rId2"/>
          <a:srcRect b="8454"/>
          <a:stretch/>
        </p:blipFill>
        <p:spPr>
          <a:xfrm>
            <a:off x="334849" y="2209210"/>
            <a:ext cx="7818551" cy="4024166"/>
          </a:xfrm>
          <a:prstGeom prst="rect">
            <a:avLst/>
          </a:prstGeom>
        </p:spPr>
      </p:pic>
      <p:sp>
        <p:nvSpPr>
          <p:cNvPr id="3" name="Datumsplatzhalter 2">
            <a:extLst>
              <a:ext uri="{FF2B5EF4-FFF2-40B4-BE49-F238E27FC236}">
                <a16:creationId xmlns:a16="http://schemas.microsoft.com/office/drawing/2014/main" id="{13387256-41F1-4AB8-BE20-DA14592B7F6D}"/>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9D8A17A7-55D2-4B48-BB51-3C75F1093A15}"/>
              </a:ext>
            </a:extLst>
          </p:cNvPr>
          <p:cNvSpPr>
            <a:spLocks noGrp="1"/>
          </p:cNvSpPr>
          <p:nvPr>
            <p:ph type="ftr" sz="quarter" idx="11"/>
          </p:nvPr>
        </p:nvSpPr>
        <p:spPr/>
        <p:txBody>
          <a:bodyPr/>
          <a:lstStyle/>
          <a:p>
            <a:endParaRPr lang="en-US"/>
          </a:p>
        </p:txBody>
      </p:sp>
      <p:sp>
        <p:nvSpPr>
          <p:cNvPr id="6" name="Textfeld 5">
            <a:extLst>
              <a:ext uri="{FF2B5EF4-FFF2-40B4-BE49-F238E27FC236}">
                <a16:creationId xmlns:a16="http://schemas.microsoft.com/office/drawing/2014/main" id="{4DE74877-06BB-4071-9023-E5B288D2298A}"/>
              </a:ext>
            </a:extLst>
          </p:cNvPr>
          <p:cNvSpPr txBox="1"/>
          <p:nvPr/>
        </p:nvSpPr>
        <p:spPr>
          <a:xfrm>
            <a:off x="8628845" y="4250028"/>
            <a:ext cx="2762518" cy="646331"/>
          </a:xfrm>
          <a:prstGeom prst="rect">
            <a:avLst/>
          </a:prstGeom>
          <a:noFill/>
        </p:spPr>
        <p:txBody>
          <a:bodyPr wrap="square" rtlCol="0">
            <a:spAutoFit/>
          </a:bodyPr>
          <a:lstStyle/>
          <a:p>
            <a:r>
              <a:rPr lang="de-AT" dirty="0"/>
              <a:t>Analyse hier mit dem Freeware Tool </a:t>
            </a:r>
            <a:r>
              <a:rPr lang="de-AT" dirty="0" err="1"/>
              <a:t>WireShark</a:t>
            </a:r>
            <a:endParaRPr lang="de-AT" dirty="0"/>
          </a:p>
        </p:txBody>
      </p:sp>
    </p:spTree>
    <p:extLst>
      <p:ext uri="{BB962C8B-B14F-4D97-AF65-F5344CB8AC3E}">
        <p14:creationId xmlns:p14="http://schemas.microsoft.com/office/powerpoint/2010/main" val="4258732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OSI Layer </a:t>
            </a:r>
            <a:r>
              <a:rPr lang="de-DE" dirty="0" err="1"/>
              <a:t>vrs</a:t>
            </a:r>
            <a:r>
              <a:rPr lang="de-DE" dirty="0"/>
              <a:t>. TCP/IP Layer</a:t>
            </a:r>
          </a:p>
        </p:txBody>
      </p:sp>
      <p:pic>
        <p:nvPicPr>
          <p:cNvPr id="1026" name="Picture 2" descr="http://electronicdesign.com/site-files/electronicdesign.com/files/uploads/2013/09/0913_WTD_osi_F2.gif"/>
          <p:cNvPicPr>
            <a:picLocks noChangeAspect="1" noChangeArrowheads="1"/>
          </p:cNvPicPr>
          <p:nvPr/>
        </p:nvPicPr>
        <p:blipFill rotWithShape="1">
          <a:blip r:embed="rId2">
            <a:extLst>
              <a:ext uri="{28A0092B-C50C-407E-A947-70E740481C1C}">
                <a14:useLocalDpi xmlns:a14="http://schemas.microsoft.com/office/drawing/2010/main" val="0"/>
              </a:ext>
            </a:extLst>
          </a:blip>
          <a:srcRect l="13181" r="14101"/>
          <a:stretch/>
        </p:blipFill>
        <p:spPr bwMode="auto">
          <a:xfrm>
            <a:off x="7804598" y="1690688"/>
            <a:ext cx="4121240" cy="3162301"/>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87439" y="1690688"/>
            <a:ext cx="6845121" cy="4708981"/>
          </a:xfrm>
          <a:prstGeom prst="rect">
            <a:avLst/>
          </a:prstGeom>
          <a:noFill/>
        </p:spPr>
        <p:txBody>
          <a:bodyPr wrap="square" rtlCol="0">
            <a:spAutoFit/>
          </a:bodyPr>
          <a:lstStyle/>
          <a:p>
            <a:pPr marL="285750" indent="-285750">
              <a:buFont typeface="Arial" panose="020B0604020202020204" pitchFamily="34" charset="0"/>
              <a:buChar char="•"/>
            </a:pPr>
            <a:r>
              <a:rPr lang="de-DE" sz="3000" dirty="0"/>
              <a:t>7 OSI Layer werden zu 4 </a:t>
            </a:r>
            <a:r>
              <a:rPr lang="de-DE" sz="3000" dirty="0" err="1"/>
              <a:t>Layern</a:t>
            </a:r>
            <a:r>
              <a:rPr lang="de-DE" sz="3000" dirty="0"/>
              <a:t> vereinfacht</a:t>
            </a:r>
          </a:p>
          <a:p>
            <a:pPr marL="285750" indent="-285750">
              <a:buFont typeface="Arial" panose="020B0604020202020204" pitchFamily="34" charset="0"/>
              <a:buChar char="•"/>
            </a:pPr>
            <a:r>
              <a:rPr lang="de-DE" sz="3000" dirty="0" err="1"/>
              <a:t>Application</a:t>
            </a:r>
            <a:r>
              <a:rPr lang="de-DE" sz="3000" dirty="0"/>
              <a:t> Layer enthält Anwendung selbst bis Aufbau einer Verbindung</a:t>
            </a:r>
          </a:p>
          <a:p>
            <a:pPr marL="285750" indent="-285750">
              <a:buFont typeface="Arial" panose="020B0604020202020204" pitchFamily="34" charset="0"/>
              <a:buChar char="•"/>
            </a:pPr>
            <a:r>
              <a:rPr lang="de-DE" sz="3000" dirty="0"/>
              <a:t>Transport mit den wichtigsten Protokollen TCP und UDP, Schwerpunkt </a:t>
            </a:r>
            <a:r>
              <a:rPr lang="de-DE" sz="3000" dirty="0">
                <a:solidFill>
                  <a:srgbClr val="00B050"/>
                </a:solidFill>
              </a:rPr>
              <a:t>Ports</a:t>
            </a:r>
          </a:p>
          <a:p>
            <a:pPr marL="285750" indent="-285750">
              <a:buFont typeface="Arial" panose="020B0604020202020204" pitchFamily="34" charset="0"/>
              <a:buChar char="•"/>
            </a:pPr>
            <a:r>
              <a:rPr lang="de-DE" sz="3000" dirty="0"/>
              <a:t>IP Schicht enthält </a:t>
            </a:r>
            <a:r>
              <a:rPr lang="de-DE" sz="3000" dirty="0">
                <a:solidFill>
                  <a:srgbClr val="00B050"/>
                </a:solidFill>
              </a:rPr>
              <a:t>IP-Adresse</a:t>
            </a:r>
          </a:p>
          <a:p>
            <a:pPr marL="285750" indent="-285750">
              <a:buFont typeface="Arial" panose="020B0604020202020204" pitchFamily="34" charset="0"/>
              <a:buChar char="•"/>
            </a:pPr>
            <a:r>
              <a:rPr lang="de-DE" sz="3000" dirty="0"/>
              <a:t>Network Schicht enthält </a:t>
            </a:r>
            <a:r>
              <a:rPr lang="de-DE" sz="3000" dirty="0">
                <a:solidFill>
                  <a:srgbClr val="00B050"/>
                </a:solidFill>
              </a:rPr>
              <a:t>MAC-Adresse</a:t>
            </a:r>
          </a:p>
          <a:p>
            <a:pPr marL="285750" indent="-285750">
              <a:buFont typeface="Arial" panose="020B0604020202020204" pitchFamily="34" charset="0"/>
              <a:buChar char="•"/>
            </a:pPr>
            <a:endParaRPr lang="de-DE" sz="3000" dirty="0"/>
          </a:p>
        </p:txBody>
      </p:sp>
      <p:sp>
        <p:nvSpPr>
          <p:cNvPr id="5" name="Textfeld 4"/>
          <p:cNvSpPr txBox="1"/>
          <p:nvPr/>
        </p:nvSpPr>
        <p:spPr>
          <a:xfrm>
            <a:off x="7688688" y="4945487"/>
            <a:ext cx="3549202" cy="415498"/>
          </a:xfrm>
          <a:prstGeom prst="rect">
            <a:avLst/>
          </a:prstGeom>
          <a:noFill/>
        </p:spPr>
        <p:txBody>
          <a:bodyPr wrap="square" rtlCol="0">
            <a:spAutoFit/>
          </a:bodyPr>
          <a:lstStyle/>
          <a:p>
            <a:r>
              <a:rPr lang="en-US" sz="700" dirty="0"/>
              <a:t>What’s The Difference Between The OSI Seven-Layer Network Model And TCP/IP?</a:t>
            </a:r>
          </a:p>
          <a:p>
            <a:r>
              <a:rPr lang="de-DE" sz="700" dirty="0"/>
              <a:t>http://electronicdesign.com/what-s-difference-between/what-s-difference-between-osi-seven-layer-network-model-and-tcpip (15.3.2016)</a:t>
            </a:r>
          </a:p>
        </p:txBody>
      </p:sp>
      <p:sp>
        <p:nvSpPr>
          <p:cNvPr id="3" name="Datumsplatzhalter 2">
            <a:extLst>
              <a:ext uri="{FF2B5EF4-FFF2-40B4-BE49-F238E27FC236}">
                <a16:creationId xmlns:a16="http://schemas.microsoft.com/office/drawing/2014/main" id="{97A1CFC3-5651-47A6-8EB3-5A2EB8DC7DFC}"/>
              </a:ext>
            </a:extLst>
          </p:cNvPr>
          <p:cNvSpPr>
            <a:spLocks noGrp="1"/>
          </p:cNvSpPr>
          <p:nvPr>
            <p:ph type="dt" sz="half" idx="10"/>
          </p:nvPr>
        </p:nvSpPr>
        <p:spPr/>
        <p:txBody>
          <a:bodyPr/>
          <a:lstStyle/>
          <a:p>
            <a:r>
              <a:rPr lang="de-DE"/>
              <a:t>2/2022</a:t>
            </a:r>
            <a:endParaRPr lang="en-US"/>
          </a:p>
        </p:txBody>
      </p:sp>
      <p:sp>
        <p:nvSpPr>
          <p:cNvPr id="6" name="Fußzeilenplatzhalter 5">
            <a:extLst>
              <a:ext uri="{FF2B5EF4-FFF2-40B4-BE49-F238E27FC236}">
                <a16:creationId xmlns:a16="http://schemas.microsoft.com/office/drawing/2014/main" id="{14324A8C-8C9A-4C2A-A95C-8C86FD3708E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01646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46997" y="138982"/>
            <a:ext cx="2434107" cy="506724"/>
          </a:xfrm>
        </p:spPr>
        <p:txBody>
          <a:bodyPr>
            <a:normAutofit fontScale="90000"/>
          </a:bodyPr>
          <a:lstStyle/>
          <a:p>
            <a:r>
              <a:rPr lang="de-DE" dirty="0"/>
              <a:t>ARPA-Netz</a:t>
            </a:r>
            <a:endParaRPr lang="en-US" dirty="0"/>
          </a:p>
        </p:txBody>
      </p:sp>
      <p:sp>
        <p:nvSpPr>
          <p:cNvPr id="3" name="Inhaltsplatzhalter 2"/>
          <p:cNvSpPr>
            <a:spLocks noGrp="1"/>
          </p:cNvSpPr>
          <p:nvPr>
            <p:ph idx="1"/>
          </p:nvPr>
        </p:nvSpPr>
        <p:spPr>
          <a:xfrm>
            <a:off x="168767" y="704352"/>
            <a:ext cx="10606826" cy="4125225"/>
          </a:xfrm>
        </p:spPr>
        <p:txBody>
          <a:bodyPr>
            <a:normAutofit/>
          </a:bodyPr>
          <a:lstStyle/>
          <a:p>
            <a:r>
              <a:rPr lang="de-AT" sz="2000" dirty="0"/>
              <a:t>1969 erstes experimentelles Netz aus vier Computern an verschiedenen US-amerikanischen Universitäten.</a:t>
            </a:r>
          </a:p>
          <a:p>
            <a:pPr lvl="1"/>
            <a:r>
              <a:rPr lang="de-AT" sz="2000" dirty="0"/>
              <a:t>Verantwortlich war die </a:t>
            </a:r>
            <a:r>
              <a:rPr lang="de-AT" sz="2000" dirty="0" err="1"/>
              <a:t>Advanced</a:t>
            </a:r>
            <a:r>
              <a:rPr lang="de-AT" sz="2000" dirty="0"/>
              <a:t> Research Projects Agency (ARPA), eine Organisation des amerikanischen Verteidigungsministeriums</a:t>
            </a:r>
          </a:p>
          <a:p>
            <a:r>
              <a:rPr lang="de-AT" sz="2000" dirty="0"/>
              <a:t>Ziel war, Informationen nicht nur auf einem Zentralrechner, sondern auf mehrere Server zu verteilen </a:t>
            </a:r>
          </a:p>
          <a:p>
            <a:r>
              <a:rPr lang="de-AT" sz="2000" dirty="0"/>
              <a:t>in den 80iger-Jahren Trennung des </a:t>
            </a:r>
            <a:r>
              <a:rPr lang="de-AT" sz="2000" dirty="0" err="1"/>
              <a:t>ARPANet</a:t>
            </a:r>
            <a:r>
              <a:rPr lang="de-AT" sz="2000" dirty="0"/>
              <a:t> in</a:t>
            </a:r>
          </a:p>
          <a:p>
            <a:pPr lvl="1"/>
            <a:r>
              <a:rPr lang="de-AT" sz="2000" dirty="0"/>
              <a:t>Militärnetz </a:t>
            </a:r>
            <a:r>
              <a:rPr lang="de-AT" sz="2000" dirty="0" err="1"/>
              <a:t>MilNet</a:t>
            </a:r>
            <a:endParaRPr lang="de-AT" sz="2000" dirty="0"/>
          </a:p>
          <a:p>
            <a:pPr lvl="1"/>
            <a:r>
              <a:rPr lang="de-AT" sz="2000" dirty="0"/>
              <a:t>Wissenschaftliches Netz </a:t>
            </a:r>
            <a:r>
              <a:rPr lang="de-AT" sz="2000" dirty="0" err="1"/>
              <a:t>NSFNet</a:t>
            </a:r>
            <a:r>
              <a:rPr lang="de-AT" sz="2000" dirty="0"/>
              <a:t> (National Science </a:t>
            </a:r>
            <a:r>
              <a:rPr lang="de-AT" sz="2000" dirty="0" err="1"/>
              <a:t>Foundation</a:t>
            </a:r>
            <a:r>
              <a:rPr lang="de-AT" sz="2000" dirty="0"/>
              <a:t>) -&gt;Vorläufer Internet</a:t>
            </a:r>
          </a:p>
          <a:p>
            <a:r>
              <a:rPr lang="de-AT" sz="2000" dirty="0"/>
              <a:t>1989 Tim Berners-Lee, Grundidee des World Wide Web, </a:t>
            </a:r>
            <a:br>
              <a:rPr lang="de-AT" sz="2000" dirty="0"/>
            </a:br>
            <a:r>
              <a:rPr lang="de-AT" sz="2000" dirty="0"/>
              <a:t>eines hypertextbasierten Informationssystems</a:t>
            </a:r>
          </a:p>
          <a:p>
            <a:pPr lvl="1"/>
            <a:r>
              <a:rPr lang="de-AT" sz="2000" dirty="0"/>
              <a:t>Nutzt Hyperlinks (Verweise)  auf externe oder interne Dokumente</a:t>
            </a:r>
            <a:endParaRPr lang="en-US" sz="2000" dirty="0"/>
          </a:p>
        </p:txBody>
      </p:sp>
      <p:pic>
        <p:nvPicPr>
          <p:cNvPr id="4" name="Grafik 3"/>
          <p:cNvPicPr>
            <a:picLocks noChangeAspect="1"/>
          </p:cNvPicPr>
          <p:nvPr/>
        </p:nvPicPr>
        <p:blipFill>
          <a:blip r:embed="rId2"/>
          <a:stretch>
            <a:fillRect/>
          </a:stretch>
        </p:blipFill>
        <p:spPr>
          <a:xfrm>
            <a:off x="9929611" y="3433062"/>
            <a:ext cx="1975298" cy="2793030"/>
          </a:xfrm>
          <a:prstGeom prst="rect">
            <a:avLst/>
          </a:prstGeom>
        </p:spPr>
      </p:pic>
      <p:sp>
        <p:nvSpPr>
          <p:cNvPr id="5" name="Textfeld 4"/>
          <p:cNvSpPr txBox="1"/>
          <p:nvPr/>
        </p:nvSpPr>
        <p:spPr>
          <a:xfrm>
            <a:off x="9929611" y="6333457"/>
            <a:ext cx="1911973" cy="415498"/>
          </a:xfrm>
          <a:prstGeom prst="rect">
            <a:avLst/>
          </a:prstGeom>
          <a:noFill/>
        </p:spPr>
        <p:txBody>
          <a:bodyPr wrap="square" rtlCol="0">
            <a:spAutoFit/>
          </a:bodyPr>
          <a:lstStyle/>
          <a:p>
            <a:r>
              <a:rPr lang="en-US" sz="700" dirty="0"/>
              <a:t>Silvio Tanaka, </a:t>
            </a:r>
            <a:r>
              <a:rPr lang="en-US" sz="700" dirty="0">
                <a:hlinkClick r:id="rId3"/>
              </a:rPr>
              <a:t>http://de.wikipedia.org/wiki/Tim_Berners-Lee</a:t>
            </a:r>
            <a:r>
              <a:rPr lang="en-US" sz="700" dirty="0"/>
              <a:t> (10.09.2014) </a:t>
            </a:r>
          </a:p>
        </p:txBody>
      </p:sp>
      <p:pic>
        <p:nvPicPr>
          <p:cNvPr id="1026" name="Picture 2" descr="Bildergebnis für hyperli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8231" y="4785922"/>
            <a:ext cx="1607716" cy="176339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5430054" y="6133822"/>
            <a:ext cx="1867437" cy="415498"/>
          </a:xfrm>
          <a:prstGeom prst="rect">
            <a:avLst/>
          </a:prstGeom>
          <a:noFill/>
        </p:spPr>
        <p:txBody>
          <a:bodyPr wrap="square" rtlCol="0">
            <a:spAutoFit/>
          </a:bodyPr>
          <a:lstStyle/>
          <a:p>
            <a:r>
              <a:rPr lang="de-DE" sz="700" dirty="0" err="1"/>
              <a:t>Worlds</a:t>
            </a:r>
            <a:r>
              <a:rPr lang="de-DE" sz="700" dirty="0"/>
              <a:t> Half Heard, </a:t>
            </a:r>
            <a:r>
              <a:rPr lang="de-DE" sz="700" dirty="0">
                <a:hlinkClick r:id="rId5"/>
              </a:rPr>
              <a:t>http://wordshalfheard.blogspot.co.at/2011/10/hyperlink.html</a:t>
            </a:r>
            <a:r>
              <a:rPr lang="de-DE" sz="700" dirty="0"/>
              <a:t> (26.01.2017)</a:t>
            </a:r>
          </a:p>
        </p:txBody>
      </p:sp>
      <p:sp>
        <p:nvSpPr>
          <p:cNvPr id="7" name="Datumsplatzhalter 6">
            <a:extLst>
              <a:ext uri="{FF2B5EF4-FFF2-40B4-BE49-F238E27FC236}">
                <a16:creationId xmlns:a16="http://schemas.microsoft.com/office/drawing/2014/main" id="{A4D5D1ED-EF27-4E2B-B565-F0B99C62F106}"/>
              </a:ext>
            </a:extLst>
          </p:cNvPr>
          <p:cNvSpPr>
            <a:spLocks noGrp="1"/>
          </p:cNvSpPr>
          <p:nvPr>
            <p:ph type="dt" sz="half" idx="10"/>
          </p:nvPr>
        </p:nvSpPr>
        <p:spPr/>
        <p:txBody>
          <a:bodyPr/>
          <a:lstStyle/>
          <a:p>
            <a:r>
              <a:rPr lang="de-DE"/>
              <a:t>2/2022</a:t>
            </a:r>
            <a:endParaRPr lang="en-US"/>
          </a:p>
        </p:txBody>
      </p:sp>
      <p:sp>
        <p:nvSpPr>
          <p:cNvPr id="8" name="Fußzeilenplatzhalter 7">
            <a:extLst>
              <a:ext uri="{FF2B5EF4-FFF2-40B4-BE49-F238E27FC236}">
                <a16:creationId xmlns:a16="http://schemas.microsoft.com/office/drawing/2014/main" id="{24906FB3-E4F1-448F-8A2A-F6DD218C097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0140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Datagramm</a:t>
            </a:r>
            <a:endParaRPr lang="en-US" dirty="0"/>
          </a:p>
        </p:txBody>
      </p:sp>
      <p:sp>
        <p:nvSpPr>
          <p:cNvPr id="3" name="Inhaltsplatzhalter 2"/>
          <p:cNvSpPr>
            <a:spLocks noGrp="1"/>
          </p:cNvSpPr>
          <p:nvPr>
            <p:ph idx="1"/>
          </p:nvPr>
        </p:nvSpPr>
        <p:spPr>
          <a:xfrm>
            <a:off x="838200" y="1825625"/>
            <a:ext cx="6966397" cy="4351338"/>
          </a:xfrm>
        </p:spPr>
        <p:txBody>
          <a:bodyPr/>
          <a:lstStyle/>
          <a:p>
            <a:r>
              <a:rPr lang="de-DE" dirty="0"/>
              <a:t>Einzelnes Packet, Transporteinheit heißt Datagramm (Oberbegriff)</a:t>
            </a:r>
          </a:p>
          <a:p>
            <a:pPr lvl="1"/>
            <a:r>
              <a:rPr lang="de-DE" dirty="0"/>
              <a:t>Datenframe, Datenpaket, Datensegment</a:t>
            </a:r>
          </a:p>
          <a:p>
            <a:r>
              <a:rPr lang="de-DE" dirty="0"/>
              <a:t>Besteht aus Daten selbst plus Header-Infos</a:t>
            </a:r>
          </a:p>
          <a:p>
            <a:r>
              <a:rPr lang="de-DE" dirty="0"/>
              <a:t>Jeder OSI-Layer ergänzt seine Header-Infos</a:t>
            </a:r>
          </a:p>
          <a:p>
            <a:r>
              <a:rPr lang="de-DE" dirty="0"/>
              <a:t>„Das Verpacken der Daten durch die einzelnen </a:t>
            </a:r>
            <a:r>
              <a:rPr lang="de-DE" dirty="0" err="1"/>
              <a:t>Layers</a:t>
            </a:r>
            <a:r>
              <a:rPr lang="de-DE" dirty="0"/>
              <a:t> nennt man Datenkapselung (</a:t>
            </a:r>
            <a:r>
              <a:rPr lang="de-DE" i="1" dirty="0" err="1"/>
              <a:t>Encapsulation</a:t>
            </a:r>
            <a:r>
              <a:rPr lang="de-DE" dirty="0"/>
              <a:t>)</a:t>
            </a:r>
            <a:endParaRPr lang="en-US" dirty="0"/>
          </a:p>
        </p:txBody>
      </p:sp>
      <p:pic>
        <p:nvPicPr>
          <p:cNvPr id="4" name="Grafik 3"/>
          <p:cNvPicPr>
            <a:picLocks noChangeAspect="1"/>
          </p:cNvPicPr>
          <p:nvPr/>
        </p:nvPicPr>
        <p:blipFill>
          <a:blip r:embed="rId2"/>
          <a:stretch>
            <a:fillRect/>
          </a:stretch>
        </p:blipFill>
        <p:spPr>
          <a:xfrm>
            <a:off x="8537560" y="1825625"/>
            <a:ext cx="3321399" cy="1839734"/>
          </a:xfrm>
          <a:prstGeom prst="rect">
            <a:avLst/>
          </a:prstGeom>
        </p:spPr>
      </p:pic>
      <p:sp>
        <p:nvSpPr>
          <p:cNvPr id="5" name="Textfeld 4"/>
          <p:cNvSpPr txBox="1"/>
          <p:nvPr/>
        </p:nvSpPr>
        <p:spPr>
          <a:xfrm>
            <a:off x="10027218" y="3800296"/>
            <a:ext cx="1894327" cy="600164"/>
          </a:xfrm>
          <a:prstGeom prst="rect">
            <a:avLst/>
          </a:prstGeom>
          <a:noFill/>
        </p:spPr>
        <p:txBody>
          <a:bodyPr wrap="square" rtlCol="0">
            <a:spAutoFit/>
          </a:bodyPr>
          <a:lstStyle/>
          <a:p>
            <a:r>
              <a:rPr lang="de-DE" sz="1100" dirty="0"/>
              <a:t>Datagramm, </a:t>
            </a:r>
            <a:r>
              <a:rPr lang="de-DE" sz="1100" dirty="0">
                <a:hlinkClick r:id="rId3"/>
              </a:rPr>
              <a:t>http://de.wikipedia.org/wiki/Datagramm</a:t>
            </a:r>
            <a:r>
              <a:rPr lang="de-DE" sz="1100" dirty="0"/>
              <a:t> (13.10.2014)</a:t>
            </a:r>
            <a:endParaRPr lang="en-US" sz="1100" dirty="0"/>
          </a:p>
        </p:txBody>
      </p:sp>
      <p:sp>
        <p:nvSpPr>
          <p:cNvPr id="6" name="Datumsplatzhalter 5">
            <a:extLst>
              <a:ext uri="{FF2B5EF4-FFF2-40B4-BE49-F238E27FC236}">
                <a16:creationId xmlns:a16="http://schemas.microsoft.com/office/drawing/2014/main" id="{3FB68BF9-FC52-4D95-8462-AA044469EDFD}"/>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55193334-E69D-4BEB-A1C5-8C1AB092D2C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626156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MTU und MSS</a:t>
            </a:r>
            <a:endParaRPr lang="en-US" dirty="0"/>
          </a:p>
        </p:txBody>
      </p:sp>
      <p:sp>
        <p:nvSpPr>
          <p:cNvPr id="3" name="Inhaltsplatzhalter 2"/>
          <p:cNvSpPr>
            <a:spLocks noGrp="1"/>
          </p:cNvSpPr>
          <p:nvPr>
            <p:ph idx="1"/>
          </p:nvPr>
        </p:nvSpPr>
        <p:spPr>
          <a:xfrm>
            <a:off x="103031" y="1825625"/>
            <a:ext cx="7489065" cy="4351338"/>
          </a:xfrm>
        </p:spPr>
        <p:txBody>
          <a:bodyPr/>
          <a:lstStyle/>
          <a:p>
            <a:r>
              <a:rPr lang="de-DE" dirty="0"/>
              <a:t>MTU Maximum Transfer Unit (Daten und Header)</a:t>
            </a:r>
          </a:p>
          <a:p>
            <a:r>
              <a:rPr lang="de-DE" dirty="0"/>
              <a:t>MSS  Maximum Segment Size (nur Daten)</a:t>
            </a:r>
          </a:p>
          <a:p>
            <a:r>
              <a:rPr lang="de-DE" dirty="0"/>
              <a:t>Ab Maximum Size werden Daten geteilt - Fragmentierung</a:t>
            </a:r>
            <a:endParaRPr lang="en-US" dirty="0"/>
          </a:p>
        </p:txBody>
      </p:sp>
      <p:pic>
        <p:nvPicPr>
          <p:cNvPr id="4" name="Grafik 3"/>
          <p:cNvPicPr>
            <a:picLocks noChangeAspect="1"/>
          </p:cNvPicPr>
          <p:nvPr/>
        </p:nvPicPr>
        <p:blipFill>
          <a:blip r:embed="rId2"/>
          <a:stretch>
            <a:fillRect/>
          </a:stretch>
        </p:blipFill>
        <p:spPr>
          <a:xfrm>
            <a:off x="8720607" y="1295332"/>
            <a:ext cx="3276600" cy="1743075"/>
          </a:xfrm>
          <a:prstGeom prst="rect">
            <a:avLst/>
          </a:prstGeom>
        </p:spPr>
      </p:pic>
      <p:pic>
        <p:nvPicPr>
          <p:cNvPr id="5" name="Grafik 4"/>
          <p:cNvPicPr>
            <a:picLocks noChangeAspect="1"/>
          </p:cNvPicPr>
          <p:nvPr/>
        </p:nvPicPr>
        <p:blipFill>
          <a:blip r:embed="rId3"/>
          <a:stretch>
            <a:fillRect/>
          </a:stretch>
        </p:blipFill>
        <p:spPr>
          <a:xfrm>
            <a:off x="8037021" y="3381576"/>
            <a:ext cx="3819525" cy="2181225"/>
          </a:xfrm>
          <a:prstGeom prst="rect">
            <a:avLst/>
          </a:prstGeom>
        </p:spPr>
      </p:pic>
      <p:sp>
        <p:nvSpPr>
          <p:cNvPr id="6" name="Textfeld 5"/>
          <p:cNvSpPr txBox="1"/>
          <p:nvPr/>
        </p:nvSpPr>
        <p:spPr>
          <a:xfrm>
            <a:off x="8105104" y="5792242"/>
            <a:ext cx="3112395" cy="600164"/>
          </a:xfrm>
          <a:prstGeom prst="rect">
            <a:avLst/>
          </a:prstGeom>
          <a:noFill/>
        </p:spPr>
        <p:txBody>
          <a:bodyPr wrap="square" rtlCol="0">
            <a:spAutoFit/>
          </a:bodyPr>
          <a:lstStyle/>
          <a:p>
            <a:r>
              <a:rPr lang="de-DE" sz="1100" dirty="0"/>
              <a:t>Elektronik Kompendium, </a:t>
            </a:r>
            <a:r>
              <a:rPr lang="de-DE" sz="1100" dirty="0">
                <a:hlinkClick r:id="rId4"/>
              </a:rPr>
              <a:t>http://www.elektronik-kompendium.de/sites/net/0812211.htm</a:t>
            </a:r>
            <a:r>
              <a:rPr lang="de-DE" sz="1100" dirty="0"/>
              <a:t> (13.10.2014)</a:t>
            </a:r>
            <a:endParaRPr lang="en-US" sz="1100" dirty="0"/>
          </a:p>
        </p:txBody>
      </p:sp>
      <p:sp>
        <p:nvSpPr>
          <p:cNvPr id="7" name="Datumsplatzhalter 6">
            <a:extLst>
              <a:ext uri="{FF2B5EF4-FFF2-40B4-BE49-F238E27FC236}">
                <a16:creationId xmlns:a16="http://schemas.microsoft.com/office/drawing/2014/main" id="{E4DD013C-37F4-495D-8A19-7EF1F314D1AC}"/>
              </a:ext>
            </a:extLst>
          </p:cNvPr>
          <p:cNvSpPr>
            <a:spLocks noGrp="1"/>
          </p:cNvSpPr>
          <p:nvPr>
            <p:ph type="dt" sz="half" idx="10"/>
          </p:nvPr>
        </p:nvSpPr>
        <p:spPr/>
        <p:txBody>
          <a:bodyPr/>
          <a:lstStyle/>
          <a:p>
            <a:r>
              <a:rPr lang="de-DE"/>
              <a:t>2/2022</a:t>
            </a:r>
            <a:endParaRPr lang="en-US"/>
          </a:p>
        </p:txBody>
      </p:sp>
      <p:sp>
        <p:nvSpPr>
          <p:cNvPr id="8" name="Fußzeilenplatzhalter 7">
            <a:extLst>
              <a:ext uri="{FF2B5EF4-FFF2-40B4-BE49-F238E27FC236}">
                <a16:creationId xmlns:a16="http://schemas.microsoft.com/office/drawing/2014/main" id="{FF483189-1B13-4858-856D-15E60DA6D34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039577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Datenkapselung</a:t>
            </a:r>
            <a:endParaRPr lang="en-US" dirty="0"/>
          </a:p>
        </p:txBody>
      </p:sp>
      <p:sp>
        <p:nvSpPr>
          <p:cNvPr id="4" name="Textfeld 3"/>
          <p:cNvSpPr txBox="1"/>
          <p:nvPr/>
        </p:nvSpPr>
        <p:spPr>
          <a:xfrm>
            <a:off x="8036416" y="5141961"/>
            <a:ext cx="2936383" cy="769441"/>
          </a:xfrm>
          <a:prstGeom prst="rect">
            <a:avLst/>
          </a:prstGeom>
          <a:noFill/>
        </p:spPr>
        <p:txBody>
          <a:bodyPr wrap="square" rtlCol="0">
            <a:spAutoFit/>
          </a:bodyPr>
          <a:lstStyle/>
          <a:p>
            <a:r>
              <a:rPr lang="en-US" sz="1100" u="sng" dirty="0"/>
              <a:t>Linux </a:t>
            </a:r>
            <a:r>
              <a:rPr lang="en-US" sz="1100" u="sng" dirty="0" err="1"/>
              <a:t>Praxisbuch</a:t>
            </a:r>
            <a:r>
              <a:rPr lang="en-US" sz="1100" u="sng" dirty="0"/>
              <a:t>, </a:t>
            </a:r>
            <a:r>
              <a:rPr lang="en-US" sz="1100" u="sng" dirty="0">
                <a:hlinkClick r:id="rId2"/>
              </a:rPr>
              <a:t>http://de.wikibooks.org/wiki/Linux-Praxisbuch:_Linux-Firewall_mit_IP-Tables</a:t>
            </a:r>
            <a:r>
              <a:rPr lang="en-US" sz="1100" u="sng" dirty="0"/>
              <a:t> (13.10.2014</a:t>
            </a:r>
            <a:r>
              <a:rPr lang="en-US" sz="1100" dirty="0"/>
              <a:t>)</a:t>
            </a:r>
          </a:p>
        </p:txBody>
      </p:sp>
      <p:pic>
        <p:nvPicPr>
          <p:cNvPr id="2052" name="Picture 4" descr="http://upload.wikimedia.org/wikibooks/de/a/a1/Pake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60997"/>
            <a:ext cx="6858686" cy="4050405"/>
          </a:xfrm>
          <a:prstGeom prst="rect">
            <a:avLst/>
          </a:prstGeom>
          <a:noFill/>
          <a:extLst>
            <a:ext uri="{909E8E84-426E-40DD-AFC4-6F175D3DCCD1}">
              <a14:hiddenFill xmlns:a14="http://schemas.microsoft.com/office/drawing/2010/main">
                <a:solidFill>
                  <a:srgbClr val="FFFFFF"/>
                </a:solidFill>
              </a14:hiddenFill>
            </a:ext>
          </a:extLst>
        </p:spPr>
      </p:pic>
      <p:sp>
        <p:nvSpPr>
          <p:cNvPr id="3" name="Datumsplatzhalter 2">
            <a:extLst>
              <a:ext uri="{FF2B5EF4-FFF2-40B4-BE49-F238E27FC236}">
                <a16:creationId xmlns:a16="http://schemas.microsoft.com/office/drawing/2014/main" id="{B0A44E3F-EBF5-47C7-99F8-831B1404C506}"/>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7DA7C9F4-BC8E-4376-9507-0D8C903109D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521276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Datenkapselung</a:t>
            </a:r>
            <a:endParaRPr lang="en-US" dirty="0"/>
          </a:p>
        </p:txBody>
      </p:sp>
      <p:pic>
        <p:nvPicPr>
          <p:cNvPr id="2050" name="Picture 2" descr="http://images.slideplayer.de/1/650378/slides/slide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690687"/>
            <a:ext cx="6644425" cy="498331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7753081" y="6073842"/>
            <a:ext cx="2936383" cy="600164"/>
          </a:xfrm>
          <a:prstGeom prst="rect">
            <a:avLst/>
          </a:prstGeom>
          <a:noFill/>
        </p:spPr>
        <p:txBody>
          <a:bodyPr wrap="square" rtlCol="0">
            <a:spAutoFit/>
          </a:bodyPr>
          <a:lstStyle/>
          <a:p>
            <a:r>
              <a:rPr lang="en-US" sz="1100" u="sng" dirty="0" err="1">
                <a:hlinkClick r:id="rId3"/>
              </a:rPr>
              <a:t>Aldman</a:t>
            </a:r>
            <a:r>
              <a:rPr lang="en-US" sz="1100" u="sng" dirty="0">
                <a:hlinkClick r:id="rId3"/>
              </a:rPr>
              <a:t> </a:t>
            </a:r>
            <a:r>
              <a:rPr lang="en-US" sz="1100" u="sng" dirty="0" err="1">
                <a:hlinkClick r:id="rId3"/>
              </a:rPr>
              <a:t>Weissert</a:t>
            </a:r>
            <a:r>
              <a:rPr lang="en-US" sz="1100" dirty="0"/>
              <a:t>,</a:t>
            </a:r>
          </a:p>
          <a:p>
            <a:r>
              <a:rPr lang="en-US" sz="1100" dirty="0">
                <a:hlinkClick r:id="rId4"/>
              </a:rPr>
              <a:t>http://slideplayer.de/slide/650378/</a:t>
            </a:r>
            <a:r>
              <a:rPr lang="en-US" sz="1100" dirty="0"/>
              <a:t> (13.10.2014)</a:t>
            </a:r>
          </a:p>
        </p:txBody>
      </p:sp>
      <p:sp>
        <p:nvSpPr>
          <p:cNvPr id="3" name="Datumsplatzhalter 2">
            <a:extLst>
              <a:ext uri="{FF2B5EF4-FFF2-40B4-BE49-F238E27FC236}">
                <a16:creationId xmlns:a16="http://schemas.microsoft.com/office/drawing/2014/main" id="{A9AAA5D5-1A38-4FA3-8266-5357C3890AED}"/>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A00B5573-E762-423A-AB62-67062B1EC0B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820256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TCP Header</a:t>
            </a:r>
            <a:endParaRPr lang="en-US" dirty="0"/>
          </a:p>
        </p:txBody>
      </p:sp>
      <p:pic>
        <p:nvPicPr>
          <p:cNvPr id="4" name="Grafik 3"/>
          <p:cNvPicPr>
            <a:picLocks noChangeAspect="1"/>
          </p:cNvPicPr>
          <p:nvPr/>
        </p:nvPicPr>
        <p:blipFill>
          <a:blip r:embed="rId2"/>
          <a:stretch>
            <a:fillRect/>
          </a:stretch>
        </p:blipFill>
        <p:spPr>
          <a:xfrm>
            <a:off x="1329595" y="1513069"/>
            <a:ext cx="7753933" cy="4782800"/>
          </a:xfrm>
          <a:prstGeom prst="rect">
            <a:avLst/>
          </a:prstGeom>
        </p:spPr>
      </p:pic>
      <p:sp>
        <p:nvSpPr>
          <p:cNvPr id="5" name="Textfeld 4"/>
          <p:cNvSpPr txBox="1"/>
          <p:nvPr/>
        </p:nvSpPr>
        <p:spPr>
          <a:xfrm>
            <a:off x="9428813" y="5357150"/>
            <a:ext cx="2428407" cy="769441"/>
          </a:xfrm>
          <a:prstGeom prst="rect">
            <a:avLst/>
          </a:prstGeom>
          <a:noFill/>
        </p:spPr>
        <p:txBody>
          <a:bodyPr wrap="square" rtlCol="0">
            <a:spAutoFit/>
          </a:bodyPr>
          <a:lstStyle/>
          <a:p>
            <a:r>
              <a:rPr lang="de-DE" sz="1100" dirty="0"/>
              <a:t>TCP-Header, </a:t>
            </a:r>
            <a:r>
              <a:rPr lang="de-DE" sz="1100" dirty="0">
                <a:hlinkClick r:id="rId3"/>
              </a:rPr>
              <a:t>http://stackoverflow.com/questions/14267923/reading-and-writing-tcp-header-options-in-java</a:t>
            </a:r>
            <a:r>
              <a:rPr lang="de-DE" sz="1100" dirty="0"/>
              <a:t> (13.10.2014)</a:t>
            </a:r>
            <a:endParaRPr lang="en-US" sz="1100" dirty="0"/>
          </a:p>
        </p:txBody>
      </p:sp>
      <p:sp>
        <p:nvSpPr>
          <p:cNvPr id="3" name="Datumsplatzhalter 2">
            <a:extLst>
              <a:ext uri="{FF2B5EF4-FFF2-40B4-BE49-F238E27FC236}">
                <a16:creationId xmlns:a16="http://schemas.microsoft.com/office/drawing/2014/main" id="{AD9575E8-3A61-4F3B-857B-D95653E0F639}"/>
              </a:ext>
            </a:extLst>
          </p:cNvPr>
          <p:cNvSpPr>
            <a:spLocks noGrp="1"/>
          </p:cNvSpPr>
          <p:nvPr>
            <p:ph type="dt" sz="half" idx="10"/>
          </p:nvPr>
        </p:nvSpPr>
        <p:spPr/>
        <p:txBody>
          <a:bodyPr/>
          <a:lstStyle/>
          <a:p>
            <a:r>
              <a:rPr lang="de-DE"/>
              <a:t>2/2022</a:t>
            </a:r>
            <a:endParaRPr lang="en-US"/>
          </a:p>
        </p:txBody>
      </p:sp>
      <p:sp>
        <p:nvSpPr>
          <p:cNvPr id="6" name="Fußzeilenplatzhalter 5">
            <a:extLst>
              <a:ext uri="{FF2B5EF4-FFF2-40B4-BE49-F238E27FC236}">
                <a16:creationId xmlns:a16="http://schemas.microsoft.com/office/drawing/2014/main" id="{4B6834A3-DCFF-47C0-9CD0-27B3A26E0B0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025939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IP Header</a:t>
            </a:r>
            <a:endParaRPr lang="en-US" dirty="0"/>
          </a:p>
        </p:txBody>
      </p:sp>
      <p:sp>
        <p:nvSpPr>
          <p:cNvPr id="6" name="Textfeld 5"/>
          <p:cNvSpPr txBox="1"/>
          <p:nvPr/>
        </p:nvSpPr>
        <p:spPr>
          <a:xfrm>
            <a:off x="8193685" y="5948860"/>
            <a:ext cx="2446986" cy="600164"/>
          </a:xfrm>
          <a:prstGeom prst="rect">
            <a:avLst/>
          </a:prstGeom>
          <a:noFill/>
        </p:spPr>
        <p:txBody>
          <a:bodyPr wrap="square" rtlCol="0">
            <a:spAutoFit/>
          </a:bodyPr>
          <a:lstStyle/>
          <a:p>
            <a:r>
              <a:rPr lang="de-DE" sz="1100" dirty="0"/>
              <a:t>Network Basics, </a:t>
            </a:r>
            <a:r>
              <a:rPr lang="de-DE" sz="1100" dirty="0">
                <a:hlinkClick r:id="rId2"/>
              </a:rPr>
              <a:t>http://www.getshifting.com/wiki/networkbasics</a:t>
            </a:r>
            <a:r>
              <a:rPr lang="de-DE" sz="1100" dirty="0"/>
              <a:t>  (13.10.2014)</a:t>
            </a:r>
            <a:endParaRPr lang="en-US" sz="1100" dirty="0"/>
          </a:p>
        </p:txBody>
      </p:sp>
      <p:pic>
        <p:nvPicPr>
          <p:cNvPr id="3" name="Grafik 2"/>
          <p:cNvPicPr>
            <a:picLocks noChangeAspect="1"/>
          </p:cNvPicPr>
          <p:nvPr/>
        </p:nvPicPr>
        <p:blipFill>
          <a:blip r:embed="rId3"/>
          <a:stretch>
            <a:fillRect/>
          </a:stretch>
        </p:blipFill>
        <p:spPr>
          <a:xfrm>
            <a:off x="838200" y="1454357"/>
            <a:ext cx="7052092" cy="5094667"/>
          </a:xfrm>
          <a:prstGeom prst="rect">
            <a:avLst/>
          </a:prstGeom>
        </p:spPr>
      </p:pic>
      <p:sp>
        <p:nvSpPr>
          <p:cNvPr id="4" name="Datumsplatzhalter 3">
            <a:extLst>
              <a:ext uri="{FF2B5EF4-FFF2-40B4-BE49-F238E27FC236}">
                <a16:creationId xmlns:a16="http://schemas.microsoft.com/office/drawing/2014/main" id="{7F94E7B1-07AF-4EC2-8688-FBF60DDE75D2}"/>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AF622AB6-D7AB-4C91-B68C-62593B3B026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80421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Ethernet II Header</a:t>
            </a:r>
            <a:endParaRPr lang="en-US" dirty="0"/>
          </a:p>
        </p:txBody>
      </p:sp>
      <p:pic>
        <p:nvPicPr>
          <p:cNvPr id="4" name="Grafik 3"/>
          <p:cNvPicPr>
            <a:picLocks noChangeAspect="1"/>
          </p:cNvPicPr>
          <p:nvPr/>
        </p:nvPicPr>
        <p:blipFill>
          <a:blip r:embed="rId2"/>
          <a:stretch>
            <a:fillRect/>
          </a:stretch>
        </p:blipFill>
        <p:spPr>
          <a:xfrm>
            <a:off x="838200" y="1690688"/>
            <a:ext cx="9338499" cy="4107305"/>
          </a:xfrm>
          <a:prstGeom prst="rect">
            <a:avLst/>
          </a:prstGeom>
        </p:spPr>
      </p:pic>
      <p:sp>
        <p:nvSpPr>
          <p:cNvPr id="5" name="Textfeld 4"/>
          <p:cNvSpPr txBox="1"/>
          <p:nvPr/>
        </p:nvSpPr>
        <p:spPr>
          <a:xfrm>
            <a:off x="838200" y="6365602"/>
            <a:ext cx="9383843" cy="261610"/>
          </a:xfrm>
          <a:prstGeom prst="rect">
            <a:avLst/>
          </a:prstGeom>
          <a:noFill/>
        </p:spPr>
        <p:txBody>
          <a:bodyPr wrap="square" rtlCol="0">
            <a:spAutoFit/>
          </a:bodyPr>
          <a:lstStyle/>
          <a:p>
            <a:r>
              <a:rPr lang="de-DE" sz="1100" dirty="0"/>
              <a:t>Administrator, </a:t>
            </a:r>
            <a:r>
              <a:rPr lang="de-DE" sz="1100" dirty="0">
                <a:hlinkClick r:id="rId3"/>
              </a:rPr>
              <a:t>http://www.firewall.cx/networking-topics/ethernet/ethernet-frame-formats/201-ethernet-ii.html</a:t>
            </a:r>
            <a:r>
              <a:rPr lang="de-DE" sz="1100" dirty="0"/>
              <a:t> (13.10.2014)</a:t>
            </a:r>
            <a:endParaRPr lang="en-US" sz="1100" dirty="0"/>
          </a:p>
        </p:txBody>
      </p:sp>
      <p:sp>
        <p:nvSpPr>
          <p:cNvPr id="3" name="Datumsplatzhalter 2">
            <a:extLst>
              <a:ext uri="{FF2B5EF4-FFF2-40B4-BE49-F238E27FC236}">
                <a16:creationId xmlns:a16="http://schemas.microsoft.com/office/drawing/2014/main" id="{D82A0AF2-A19C-467B-958E-74B8F870A518}"/>
              </a:ext>
            </a:extLst>
          </p:cNvPr>
          <p:cNvSpPr>
            <a:spLocks noGrp="1"/>
          </p:cNvSpPr>
          <p:nvPr>
            <p:ph type="dt" sz="half" idx="10"/>
          </p:nvPr>
        </p:nvSpPr>
        <p:spPr/>
        <p:txBody>
          <a:bodyPr/>
          <a:lstStyle/>
          <a:p>
            <a:r>
              <a:rPr lang="de-DE"/>
              <a:t>2/2022</a:t>
            </a:r>
            <a:endParaRPr lang="en-US"/>
          </a:p>
        </p:txBody>
      </p:sp>
      <p:sp>
        <p:nvSpPr>
          <p:cNvPr id="6" name="Fußzeilenplatzhalter 5">
            <a:extLst>
              <a:ext uri="{FF2B5EF4-FFF2-40B4-BE49-F238E27FC236}">
                <a16:creationId xmlns:a16="http://schemas.microsoft.com/office/drawing/2014/main" id="{83097C91-7DFE-4050-87D5-14F58728AC5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350393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Aufgabe 3</a:t>
            </a:r>
            <a:endParaRPr lang="en-US" dirty="0"/>
          </a:p>
        </p:txBody>
      </p:sp>
      <p:sp>
        <p:nvSpPr>
          <p:cNvPr id="3" name="Inhaltsplatzhalter 2"/>
          <p:cNvSpPr>
            <a:spLocks noGrp="1"/>
          </p:cNvSpPr>
          <p:nvPr>
            <p:ph idx="1"/>
          </p:nvPr>
        </p:nvSpPr>
        <p:spPr/>
        <p:txBody>
          <a:bodyPr/>
          <a:lstStyle/>
          <a:p>
            <a:r>
              <a:rPr lang="de-DE" dirty="0"/>
              <a:t>Untersuchen Sie ein einzelnes TCP-Paket mit </a:t>
            </a:r>
            <a:r>
              <a:rPr lang="de-DE" dirty="0" err="1"/>
              <a:t>Wireshark</a:t>
            </a:r>
            <a:r>
              <a:rPr lang="de-DE" dirty="0"/>
              <a:t> gemäß der Vorgabe eines IP-Headers und erläutern Sie die gefundenen Werte mit eigenen Worten.</a:t>
            </a:r>
          </a:p>
          <a:p>
            <a:r>
              <a:rPr lang="de-DE" dirty="0"/>
              <a:t>Untersuchen Sie den Netzwerk-Traffic und erläutern Sie Ihre eigene durchgeführte Analyse.</a:t>
            </a:r>
            <a:endParaRPr lang="en-US" dirty="0"/>
          </a:p>
        </p:txBody>
      </p:sp>
      <p:pic>
        <p:nvPicPr>
          <p:cNvPr id="4" name="Grafik 3"/>
          <p:cNvPicPr>
            <a:picLocks noChangeAspect="1"/>
          </p:cNvPicPr>
          <p:nvPr/>
        </p:nvPicPr>
        <p:blipFill>
          <a:blip r:embed="rId2"/>
          <a:stretch>
            <a:fillRect/>
          </a:stretch>
        </p:blipFill>
        <p:spPr>
          <a:xfrm>
            <a:off x="7726822" y="4001294"/>
            <a:ext cx="3626978" cy="2466975"/>
          </a:xfrm>
          <a:prstGeom prst="rect">
            <a:avLst/>
          </a:prstGeom>
        </p:spPr>
      </p:pic>
      <p:sp>
        <p:nvSpPr>
          <p:cNvPr id="5" name="Datumsplatzhalter 4">
            <a:extLst>
              <a:ext uri="{FF2B5EF4-FFF2-40B4-BE49-F238E27FC236}">
                <a16:creationId xmlns:a16="http://schemas.microsoft.com/office/drawing/2014/main" id="{731A74B6-1852-4FC7-A27D-A240CF81E00C}"/>
              </a:ext>
            </a:extLst>
          </p:cNvPr>
          <p:cNvSpPr>
            <a:spLocks noGrp="1"/>
          </p:cNvSpPr>
          <p:nvPr>
            <p:ph type="dt" sz="half" idx="10"/>
          </p:nvPr>
        </p:nvSpPr>
        <p:spPr/>
        <p:txBody>
          <a:bodyPr/>
          <a:lstStyle/>
          <a:p>
            <a:r>
              <a:rPr lang="de-DE"/>
              <a:t>2/2022</a:t>
            </a:r>
            <a:endParaRPr lang="en-US"/>
          </a:p>
        </p:txBody>
      </p:sp>
      <p:sp>
        <p:nvSpPr>
          <p:cNvPr id="6" name="Fußzeilenplatzhalter 5">
            <a:extLst>
              <a:ext uri="{FF2B5EF4-FFF2-40B4-BE49-F238E27FC236}">
                <a16:creationId xmlns:a16="http://schemas.microsoft.com/office/drawing/2014/main" id="{E8CEFD65-C9F6-4F0B-8021-DDAE77DDBE1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28716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Aufrufen einer Website</a:t>
            </a:r>
          </a:p>
        </p:txBody>
      </p:sp>
      <p:sp>
        <p:nvSpPr>
          <p:cNvPr id="3" name="Inhaltsplatzhalter 2"/>
          <p:cNvSpPr>
            <a:spLocks noGrp="1"/>
          </p:cNvSpPr>
          <p:nvPr>
            <p:ph idx="1"/>
          </p:nvPr>
        </p:nvSpPr>
        <p:spPr/>
        <p:txBody>
          <a:bodyPr>
            <a:normAutofit/>
          </a:bodyPr>
          <a:lstStyle/>
          <a:p>
            <a:r>
              <a:rPr lang="de-AT" dirty="0"/>
              <a:t>In den Browser wird die URL (Uniform-</a:t>
            </a:r>
            <a:r>
              <a:rPr lang="de-AT" dirty="0" err="1"/>
              <a:t>Resource</a:t>
            </a:r>
            <a:r>
              <a:rPr lang="de-AT" dirty="0"/>
              <a:t>-Locator) eingegeben.</a:t>
            </a:r>
          </a:p>
          <a:p>
            <a:pPr lvl="1"/>
            <a:r>
              <a:rPr lang="de-AT" b="1" dirty="0"/>
              <a:t>Dienst://Host.Domain:Port/Pfad/Dateiname</a:t>
            </a:r>
            <a:endParaRPr lang="de-AT" dirty="0"/>
          </a:p>
          <a:p>
            <a:r>
              <a:rPr lang="de-AT" dirty="0"/>
              <a:t>Domain Name Server (DNS) übersetzt URL in eine IP-Adresse.</a:t>
            </a:r>
          </a:p>
          <a:p>
            <a:pPr lvl="1"/>
            <a:r>
              <a:rPr lang="de-AT" dirty="0"/>
              <a:t>siehe </a:t>
            </a:r>
            <a:r>
              <a:rPr lang="de-AT" dirty="0">
                <a:hlinkClick r:id="rId2"/>
              </a:rPr>
              <a:t>http://www.hypestat.com/</a:t>
            </a:r>
            <a:r>
              <a:rPr lang="de-AT" dirty="0"/>
              <a:t> samt sonstigen Infos</a:t>
            </a:r>
          </a:p>
          <a:p>
            <a:r>
              <a:rPr lang="de-AT" dirty="0"/>
              <a:t>Es wird die Startseite am Server gesucht (index.htm(l)/</a:t>
            </a:r>
            <a:r>
              <a:rPr lang="de-AT" dirty="0" err="1"/>
              <a:t>index.php</a:t>
            </a:r>
            <a:r>
              <a:rPr lang="de-AT" dirty="0"/>
              <a:t>/home.htm(l), default.htm(l)…) und geladen</a:t>
            </a:r>
          </a:p>
          <a:p>
            <a:pPr marL="0" indent="0">
              <a:buNone/>
            </a:pPr>
            <a:endParaRPr lang="de-AT" dirty="0"/>
          </a:p>
        </p:txBody>
      </p:sp>
      <p:sp>
        <p:nvSpPr>
          <p:cNvPr id="4" name="Datumsplatzhalter 3">
            <a:extLst>
              <a:ext uri="{FF2B5EF4-FFF2-40B4-BE49-F238E27FC236}">
                <a16:creationId xmlns:a16="http://schemas.microsoft.com/office/drawing/2014/main" id="{41E743EE-78C9-4E10-85F0-BFA230597C33}"/>
              </a:ext>
            </a:extLst>
          </p:cNvPr>
          <p:cNvSpPr>
            <a:spLocks noGrp="1"/>
          </p:cNvSpPr>
          <p:nvPr>
            <p:ph type="dt" sz="half" idx="10"/>
          </p:nvPr>
        </p:nvSpPr>
        <p:spPr/>
        <p:txBody>
          <a:bodyPr/>
          <a:lstStyle/>
          <a:p>
            <a:r>
              <a:rPr lang="de-DE"/>
              <a:t>2/2022</a:t>
            </a:r>
            <a:endParaRPr lang="en-US"/>
          </a:p>
        </p:txBody>
      </p:sp>
      <p:sp>
        <p:nvSpPr>
          <p:cNvPr id="5" name="Fußzeilenplatzhalter 4">
            <a:extLst>
              <a:ext uri="{FF2B5EF4-FFF2-40B4-BE49-F238E27FC236}">
                <a16:creationId xmlns:a16="http://schemas.microsoft.com/office/drawing/2014/main" id="{3914A942-42A1-4992-A020-0E9FB31CB33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51053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Nameserver</a:t>
            </a:r>
          </a:p>
        </p:txBody>
      </p:sp>
      <p:sp>
        <p:nvSpPr>
          <p:cNvPr id="3" name="Inhaltsplatzhalter 2"/>
          <p:cNvSpPr>
            <a:spLocks noGrp="1"/>
          </p:cNvSpPr>
          <p:nvPr>
            <p:ph idx="1"/>
          </p:nvPr>
        </p:nvSpPr>
        <p:spPr>
          <a:xfrm>
            <a:off x="1652172" y="1880828"/>
            <a:ext cx="8229600" cy="2736304"/>
          </a:xfrm>
        </p:spPr>
        <p:txBody>
          <a:bodyPr/>
          <a:lstStyle/>
          <a:p>
            <a:r>
              <a:rPr lang="de-DE" dirty="0"/>
              <a:t>Wandelt eine Adresstext in ein numerische Zahl</a:t>
            </a:r>
          </a:p>
          <a:p>
            <a:r>
              <a:rPr lang="de-DE" dirty="0"/>
              <a:t>Tools</a:t>
            </a:r>
          </a:p>
          <a:p>
            <a:pPr lvl="1"/>
            <a:r>
              <a:rPr lang="de-DE" dirty="0" err="1"/>
              <a:t>cmd</a:t>
            </a:r>
            <a:r>
              <a:rPr lang="de-DE" dirty="0"/>
              <a:t>: ping-Befehl</a:t>
            </a:r>
          </a:p>
          <a:p>
            <a:pPr lvl="1"/>
            <a:r>
              <a:rPr lang="de-DE" dirty="0"/>
              <a:t>http://www.dnstools.ch/online-ping.html</a:t>
            </a:r>
          </a:p>
          <a:p>
            <a:pPr lvl="1"/>
            <a:endParaRPr lang="de-DE" dirty="0"/>
          </a:p>
        </p:txBody>
      </p:sp>
      <p:pic>
        <p:nvPicPr>
          <p:cNvPr id="4" name="Grafik 3"/>
          <p:cNvPicPr>
            <a:picLocks noChangeAspect="1"/>
          </p:cNvPicPr>
          <p:nvPr/>
        </p:nvPicPr>
        <p:blipFill>
          <a:blip r:embed="rId2"/>
          <a:stretch>
            <a:fillRect/>
          </a:stretch>
        </p:blipFill>
        <p:spPr>
          <a:xfrm>
            <a:off x="1631504" y="4655419"/>
            <a:ext cx="5544616" cy="514980"/>
          </a:xfrm>
          <a:prstGeom prst="rect">
            <a:avLst/>
          </a:prstGeom>
        </p:spPr>
      </p:pic>
      <p:pic>
        <p:nvPicPr>
          <p:cNvPr id="5" name="Grafik 4"/>
          <p:cNvPicPr>
            <a:picLocks noChangeAspect="1"/>
          </p:cNvPicPr>
          <p:nvPr/>
        </p:nvPicPr>
        <p:blipFill>
          <a:blip r:embed="rId3"/>
          <a:stretch>
            <a:fillRect/>
          </a:stretch>
        </p:blipFill>
        <p:spPr>
          <a:xfrm>
            <a:off x="7608168" y="4634000"/>
            <a:ext cx="2896118" cy="1944216"/>
          </a:xfrm>
          <a:prstGeom prst="rect">
            <a:avLst/>
          </a:prstGeom>
        </p:spPr>
      </p:pic>
      <p:sp>
        <p:nvSpPr>
          <p:cNvPr id="6" name="Datumsplatzhalter 5">
            <a:extLst>
              <a:ext uri="{FF2B5EF4-FFF2-40B4-BE49-F238E27FC236}">
                <a16:creationId xmlns:a16="http://schemas.microsoft.com/office/drawing/2014/main" id="{FF16093A-53A6-4148-9C82-FFAE1EBBDB5D}"/>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659BAB8B-E286-4301-86EF-8F7E9C13F6A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50917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31504" y="764704"/>
            <a:ext cx="8229600" cy="720080"/>
          </a:xfrm>
        </p:spPr>
        <p:txBody>
          <a:bodyPr/>
          <a:lstStyle/>
          <a:p>
            <a:r>
              <a:rPr lang="de-DE" dirty="0"/>
              <a:t>Wege des Seitenaufrufs</a:t>
            </a:r>
          </a:p>
        </p:txBody>
      </p:sp>
      <p:sp>
        <p:nvSpPr>
          <p:cNvPr id="3" name="Inhaltsplatzhalter 2"/>
          <p:cNvSpPr>
            <a:spLocks noGrp="1"/>
          </p:cNvSpPr>
          <p:nvPr>
            <p:ph idx="1"/>
          </p:nvPr>
        </p:nvSpPr>
        <p:spPr>
          <a:xfrm>
            <a:off x="1847528" y="1628801"/>
            <a:ext cx="8568952" cy="3528392"/>
          </a:xfrm>
        </p:spPr>
        <p:txBody>
          <a:bodyPr/>
          <a:lstStyle/>
          <a:p>
            <a:r>
              <a:rPr lang="de-DE" dirty="0"/>
              <a:t>Webanfragen werden zum Zielserver mittels Router geleitet</a:t>
            </a:r>
          </a:p>
          <a:p>
            <a:r>
              <a:rPr lang="de-DE" dirty="0"/>
              <a:t>Jede Anfrage kann andere Wege nutzen</a:t>
            </a:r>
          </a:p>
          <a:p>
            <a:r>
              <a:rPr lang="de-DE" dirty="0"/>
              <a:t>Visualisierung</a:t>
            </a:r>
          </a:p>
          <a:p>
            <a:pPr lvl="1"/>
            <a:r>
              <a:rPr lang="de-DE" dirty="0" err="1"/>
              <a:t>Cmd</a:t>
            </a:r>
            <a:r>
              <a:rPr lang="de-DE" dirty="0"/>
              <a:t>  Befehl </a:t>
            </a:r>
            <a:r>
              <a:rPr lang="de-DE" dirty="0" err="1"/>
              <a:t>tracert</a:t>
            </a:r>
            <a:endParaRPr lang="de-DE" dirty="0"/>
          </a:p>
          <a:p>
            <a:pPr lvl="1"/>
            <a:r>
              <a:rPr lang="de-DE" dirty="0">
                <a:hlinkClick r:id="rId2"/>
              </a:rPr>
              <a:t>http://www.dnstools.ch/visual-traceroute.html</a:t>
            </a:r>
            <a:endParaRPr lang="de-DE" dirty="0"/>
          </a:p>
          <a:p>
            <a:endParaRPr lang="de-DE" dirty="0"/>
          </a:p>
        </p:txBody>
      </p:sp>
      <p:pic>
        <p:nvPicPr>
          <p:cNvPr id="4" name="Grafik 3"/>
          <p:cNvPicPr>
            <a:picLocks noChangeAspect="1"/>
          </p:cNvPicPr>
          <p:nvPr/>
        </p:nvPicPr>
        <p:blipFill>
          <a:blip r:embed="rId3"/>
          <a:stretch>
            <a:fillRect/>
          </a:stretch>
        </p:blipFill>
        <p:spPr>
          <a:xfrm>
            <a:off x="1044116" y="4647303"/>
            <a:ext cx="5087888" cy="1661513"/>
          </a:xfrm>
          <a:prstGeom prst="rect">
            <a:avLst/>
          </a:prstGeom>
        </p:spPr>
      </p:pic>
      <p:pic>
        <p:nvPicPr>
          <p:cNvPr id="5" name="Grafik 4"/>
          <p:cNvPicPr>
            <a:picLocks noChangeAspect="1"/>
          </p:cNvPicPr>
          <p:nvPr/>
        </p:nvPicPr>
        <p:blipFill>
          <a:blip r:embed="rId4"/>
          <a:stretch>
            <a:fillRect/>
          </a:stretch>
        </p:blipFill>
        <p:spPr>
          <a:xfrm>
            <a:off x="7321321" y="4646698"/>
            <a:ext cx="3185313" cy="1662118"/>
          </a:xfrm>
          <a:prstGeom prst="rect">
            <a:avLst/>
          </a:prstGeom>
        </p:spPr>
      </p:pic>
      <p:sp>
        <p:nvSpPr>
          <p:cNvPr id="6" name="Datumsplatzhalter 5">
            <a:extLst>
              <a:ext uri="{FF2B5EF4-FFF2-40B4-BE49-F238E27FC236}">
                <a16:creationId xmlns:a16="http://schemas.microsoft.com/office/drawing/2014/main" id="{68E851CB-E1B7-4804-967B-461D6962814E}"/>
              </a:ext>
            </a:extLst>
          </p:cNvPr>
          <p:cNvSpPr>
            <a:spLocks noGrp="1"/>
          </p:cNvSpPr>
          <p:nvPr>
            <p:ph type="dt" sz="half" idx="10"/>
          </p:nvPr>
        </p:nvSpPr>
        <p:spPr/>
        <p:txBody>
          <a:bodyPr/>
          <a:lstStyle/>
          <a:p>
            <a:r>
              <a:rPr lang="de-DE"/>
              <a:t>2/2022</a:t>
            </a:r>
            <a:endParaRPr lang="en-US"/>
          </a:p>
        </p:txBody>
      </p:sp>
      <p:sp>
        <p:nvSpPr>
          <p:cNvPr id="7" name="Fußzeilenplatzhalter 6">
            <a:extLst>
              <a:ext uri="{FF2B5EF4-FFF2-40B4-BE49-F238E27FC236}">
                <a16:creationId xmlns:a16="http://schemas.microsoft.com/office/drawing/2014/main" id="{0260F986-1132-447A-A132-D8DE570485E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65756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3916</Words>
  <Application>Microsoft Office PowerPoint</Application>
  <PresentationFormat>Breitbild</PresentationFormat>
  <Paragraphs>461</Paragraphs>
  <Slides>67</Slides>
  <Notes>9</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67</vt:i4>
      </vt:variant>
    </vt:vector>
  </HeadingPairs>
  <TitlesOfParts>
    <vt:vector size="72" baseType="lpstr">
      <vt:lpstr>Arial</vt:lpstr>
      <vt:lpstr>Calibri</vt:lpstr>
      <vt:lpstr>Calibri Light</vt:lpstr>
      <vt:lpstr>Courier New</vt:lpstr>
      <vt:lpstr>Office Theme</vt:lpstr>
      <vt:lpstr>Grundlagen Computernetzwerke</vt:lpstr>
      <vt:lpstr>Definition </vt:lpstr>
      <vt:lpstr>Merkmale von Computernetzwerken</vt:lpstr>
      <vt:lpstr>Wie kann das alles funktionieren?</vt:lpstr>
      <vt:lpstr>Paketvermittlung/Schaltkreisvermittlung</vt:lpstr>
      <vt:lpstr>ARPA-Netz</vt:lpstr>
      <vt:lpstr>Aufrufen einer Website</vt:lpstr>
      <vt:lpstr>Nameserver</vt:lpstr>
      <vt:lpstr>Wege des Seitenaufrufs</vt:lpstr>
      <vt:lpstr>Arten von Webseiten</vt:lpstr>
      <vt:lpstr>Arten von Webseiten</vt:lpstr>
      <vt:lpstr>Ablauf einer Webanforderung siehe https://websniffer.cc  </vt:lpstr>
      <vt:lpstr>Ablauf einer Webanforderung</vt:lpstr>
      <vt:lpstr>Statusmeldungen des Servers</vt:lpstr>
      <vt:lpstr>Webserver</vt:lpstr>
      <vt:lpstr>OSI-Schichtenmodell</vt:lpstr>
      <vt:lpstr>PowerPoint-Präsentation</vt:lpstr>
      <vt:lpstr>Schichtenmodell</vt:lpstr>
      <vt:lpstr>Erklärung der Schichten</vt:lpstr>
      <vt:lpstr>Erklärung der Schichten</vt:lpstr>
      <vt:lpstr>Das TCP/IP-Referenzmodell</vt:lpstr>
      <vt:lpstr>Beispiel E-Mail</vt:lpstr>
      <vt:lpstr>PowerPoint-Präsentation</vt:lpstr>
      <vt:lpstr>Schichten und ihre Protokolle</vt:lpstr>
      <vt:lpstr>Arten von Netzwerken nach Ausdehnung</vt:lpstr>
      <vt:lpstr>Tools und Netzwerkanwendungen</vt:lpstr>
      <vt:lpstr>Tools und Netzwerkanwendungen</vt:lpstr>
      <vt:lpstr>Tools und Netzwerkanwendungen</vt:lpstr>
      <vt:lpstr>Kontrollfragen/Aufgabe 1</vt:lpstr>
      <vt:lpstr>Netzwerkstandard Ethernet</vt:lpstr>
      <vt:lpstr>Netzwerkkarte mit MAC-Adressen</vt:lpstr>
      <vt:lpstr>Hubs</vt:lpstr>
      <vt:lpstr>Switch</vt:lpstr>
      <vt:lpstr>Router</vt:lpstr>
      <vt:lpstr>IP-Adressen</vt:lpstr>
      <vt:lpstr>Klassen von IP-Netzen</vt:lpstr>
      <vt:lpstr>Netzwerkmasken (Subnetmask)</vt:lpstr>
      <vt:lpstr>CIDR- „Classless Inter-Domain Routing“</vt:lpstr>
      <vt:lpstr>Spezielle/Reservierte IP-Adressen</vt:lpstr>
      <vt:lpstr>Wichtige private, interne Netzwerk-Adressen</vt:lpstr>
      <vt:lpstr>Ermitteln wichtiger Netzwerk-IP-Adressen</vt:lpstr>
      <vt:lpstr>IPv4 vrs IPv6</vt:lpstr>
      <vt:lpstr>IPv4 and IPv6 gemischt Dual-Stack</vt:lpstr>
      <vt:lpstr>IPv4 and IPv6 Tunneling</vt:lpstr>
      <vt:lpstr>IPv4 and IPv6 Translation</vt:lpstr>
      <vt:lpstr>IPv6 Address Darstellung</vt:lpstr>
      <vt:lpstr>IPv6 Address Vergleich</vt:lpstr>
      <vt:lpstr>Rule 1 – Omit Leading 0’s</vt:lpstr>
      <vt:lpstr>Rule 2 – Omit All 0 Segments</vt:lpstr>
      <vt:lpstr>Rule 2 – Omit All 0 Segments</vt:lpstr>
      <vt:lpstr>IPv6 Prefix Length</vt:lpstr>
      <vt:lpstr>Ports</vt:lpstr>
      <vt:lpstr>PAT, NAT, IP-Masquerading</vt:lpstr>
      <vt:lpstr>Masquerading Ablauf</vt:lpstr>
      <vt:lpstr>Eigene Ports kontrollieren</vt:lpstr>
      <vt:lpstr>Aufgabe 3</vt:lpstr>
      <vt:lpstr>IP-Adressen vergeben</vt:lpstr>
      <vt:lpstr>Analyse Netzwerk-Traffic</vt:lpstr>
      <vt:lpstr>OSI Layer vrs. TCP/IP Layer</vt:lpstr>
      <vt:lpstr>Datagramm</vt:lpstr>
      <vt:lpstr>MTU und MSS</vt:lpstr>
      <vt:lpstr>Datenkapselung</vt:lpstr>
      <vt:lpstr>Datenkapselung</vt:lpstr>
      <vt:lpstr>TCP Header</vt:lpstr>
      <vt:lpstr>IP Header</vt:lpstr>
      <vt:lpstr>Ethernet II Header</vt:lpstr>
      <vt:lpstr>Aufgabe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Grundlagen Computernetzwerke</dc:title>
  <dc:creator>Mario Wueschner</dc:creator>
  <cp:lastModifiedBy>Mario Wueschner</cp:lastModifiedBy>
  <cp:revision>209</cp:revision>
  <dcterms:created xsi:type="dcterms:W3CDTF">2014-09-08T14:23:58Z</dcterms:created>
  <dcterms:modified xsi:type="dcterms:W3CDTF">2022-04-29T09:30:56Z</dcterms:modified>
</cp:coreProperties>
</file>